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0" r:id="rId4"/>
    <p:sldId id="258" r:id="rId5"/>
    <p:sldId id="261" r:id="rId6"/>
    <p:sldId id="262" r:id="rId7"/>
    <p:sldId id="282" r:id="rId8"/>
    <p:sldId id="263" r:id="rId9"/>
    <p:sldId id="285" r:id="rId10"/>
    <p:sldId id="286" r:id="rId11"/>
    <p:sldId id="287" r:id="rId12"/>
    <p:sldId id="288" r:id="rId13"/>
    <p:sldId id="289" r:id="rId14"/>
    <p:sldId id="290" r:id="rId15"/>
    <p:sldId id="291" r:id="rId16"/>
    <p:sldId id="292" r:id="rId17"/>
    <p:sldId id="284" r:id="rId18"/>
    <p:sldId id="293" r:id="rId19"/>
    <p:sldId id="264" r:id="rId20"/>
    <p:sldId id="265" r:id="rId21"/>
    <p:sldId id="266" r:id="rId22"/>
    <p:sldId id="267" r:id="rId23"/>
    <p:sldId id="268" r:id="rId24"/>
    <p:sldId id="269" r:id="rId25"/>
    <p:sldId id="280" r:id="rId26"/>
    <p:sldId id="281" r:id="rId27"/>
    <p:sldId id="270" r:id="rId28"/>
    <p:sldId id="272" r:id="rId29"/>
    <p:sldId id="273" r:id="rId30"/>
    <p:sldId id="274" r:id="rId31"/>
    <p:sldId id="294" r:id="rId32"/>
    <p:sldId id="275" r:id="rId33"/>
    <p:sldId id="276" r:id="rId34"/>
    <p:sldId id="277" r:id="rId35"/>
    <p:sldId id="278" r:id="rId36"/>
    <p:sldId id="283" r:id="rId37"/>
    <p:sldId id="279"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2" d="100"/>
          <a:sy n="52" d="100"/>
        </p:scale>
        <p:origin x="-6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3F0121-8068-534B-AC9F-FA35E292F0D6}" type="datetimeFigureOut">
              <a:rPr lang="en-US" smtClean="0"/>
              <a:t>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9225-B143-5E46-AEFC-3A99E578C6CD}" type="slidenum">
              <a:rPr lang="en-US" smtClean="0"/>
              <a:t>‹#›</a:t>
            </a:fld>
            <a:endParaRPr lang="en-US"/>
          </a:p>
        </p:txBody>
      </p:sp>
    </p:spTree>
    <p:extLst>
      <p:ext uri="{BB962C8B-B14F-4D97-AF65-F5344CB8AC3E}">
        <p14:creationId xmlns:p14="http://schemas.microsoft.com/office/powerpoint/2010/main" val="2803145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3F0121-8068-534B-AC9F-FA35E292F0D6}" type="datetimeFigureOut">
              <a:rPr lang="en-US" smtClean="0"/>
              <a:t>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9225-B143-5E46-AEFC-3A99E578C6CD}" type="slidenum">
              <a:rPr lang="en-US" smtClean="0"/>
              <a:t>‹#›</a:t>
            </a:fld>
            <a:endParaRPr lang="en-US"/>
          </a:p>
        </p:txBody>
      </p:sp>
    </p:spTree>
    <p:extLst>
      <p:ext uri="{BB962C8B-B14F-4D97-AF65-F5344CB8AC3E}">
        <p14:creationId xmlns:p14="http://schemas.microsoft.com/office/powerpoint/2010/main" val="326454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3F0121-8068-534B-AC9F-FA35E292F0D6}" type="datetimeFigureOut">
              <a:rPr lang="en-US" smtClean="0"/>
              <a:t>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9225-B143-5E46-AEFC-3A99E578C6CD}" type="slidenum">
              <a:rPr lang="en-US" smtClean="0"/>
              <a:t>‹#›</a:t>
            </a:fld>
            <a:endParaRPr lang="en-US"/>
          </a:p>
        </p:txBody>
      </p:sp>
    </p:spTree>
    <p:extLst>
      <p:ext uri="{BB962C8B-B14F-4D97-AF65-F5344CB8AC3E}">
        <p14:creationId xmlns:p14="http://schemas.microsoft.com/office/powerpoint/2010/main" val="639607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3F0121-8068-534B-AC9F-FA35E292F0D6}" type="datetimeFigureOut">
              <a:rPr lang="en-US" smtClean="0"/>
              <a:t>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9225-B143-5E46-AEFC-3A99E578C6CD}" type="slidenum">
              <a:rPr lang="en-US" smtClean="0"/>
              <a:t>‹#›</a:t>
            </a:fld>
            <a:endParaRPr lang="en-US"/>
          </a:p>
        </p:txBody>
      </p:sp>
    </p:spTree>
    <p:extLst>
      <p:ext uri="{BB962C8B-B14F-4D97-AF65-F5344CB8AC3E}">
        <p14:creationId xmlns:p14="http://schemas.microsoft.com/office/powerpoint/2010/main" val="1327007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3F0121-8068-534B-AC9F-FA35E292F0D6}" type="datetimeFigureOut">
              <a:rPr lang="en-US" smtClean="0"/>
              <a:t>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39225-B143-5E46-AEFC-3A99E578C6CD}" type="slidenum">
              <a:rPr lang="en-US" smtClean="0"/>
              <a:t>‹#›</a:t>
            </a:fld>
            <a:endParaRPr lang="en-US"/>
          </a:p>
        </p:txBody>
      </p:sp>
    </p:spTree>
    <p:extLst>
      <p:ext uri="{BB962C8B-B14F-4D97-AF65-F5344CB8AC3E}">
        <p14:creationId xmlns:p14="http://schemas.microsoft.com/office/powerpoint/2010/main" val="368952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3F0121-8068-534B-AC9F-FA35E292F0D6}" type="datetimeFigureOut">
              <a:rPr lang="en-US" smtClean="0"/>
              <a:t>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39225-B143-5E46-AEFC-3A99E578C6CD}" type="slidenum">
              <a:rPr lang="en-US" smtClean="0"/>
              <a:t>‹#›</a:t>
            </a:fld>
            <a:endParaRPr lang="en-US"/>
          </a:p>
        </p:txBody>
      </p:sp>
    </p:spTree>
    <p:extLst>
      <p:ext uri="{BB962C8B-B14F-4D97-AF65-F5344CB8AC3E}">
        <p14:creationId xmlns:p14="http://schemas.microsoft.com/office/powerpoint/2010/main" val="128708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3F0121-8068-534B-AC9F-FA35E292F0D6}" type="datetimeFigureOut">
              <a:rPr lang="en-US" smtClean="0"/>
              <a:t>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439225-B143-5E46-AEFC-3A99E578C6CD}" type="slidenum">
              <a:rPr lang="en-US" smtClean="0"/>
              <a:t>‹#›</a:t>
            </a:fld>
            <a:endParaRPr lang="en-US"/>
          </a:p>
        </p:txBody>
      </p:sp>
    </p:spTree>
    <p:extLst>
      <p:ext uri="{BB962C8B-B14F-4D97-AF65-F5344CB8AC3E}">
        <p14:creationId xmlns:p14="http://schemas.microsoft.com/office/powerpoint/2010/main" val="1748949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3F0121-8068-534B-AC9F-FA35E292F0D6}" type="datetimeFigureOut">
              <a:rPr lang="en-US" smtClean="0"/>
              <a:t>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439225-B143-5E46-AEFC-3A99E578C6CD}" type="slidenum">
              <a:rPr lang="en-US" smtClean="0"/>
              <a:t>‹#›</a:t>
            </a:fld>
            <a:endParaRPr lang="en-US"/>
          </a:p>
        </p:txBody>
      </p:sp>
    </p:spTree>
    <p:extLst>
      <p:ext uri="{BB962C8B-B14F-4D97-AF65-F5344CB8AC3E}">
        <p14:creationId xmlns:p14="http://schemas.microsoft.com/office/powerpoint/2010/main" val="1331003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F0121-8068-534B-AC9F-FA35E292F0D6}" type="datetimeFigureOut">
              <a:rPr lang="en-US" smtClean="0"/>
              <a:t>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439225-B143-5E46-AEFC-3A99E578C6CD}" type="slidenum">
              <a:rPr lang="en-US" smtClean="0"/>
              <a:t>‹#›</a:t>
            </a:fld>
            <a:endParaRPr lang="en-US"/>
          </a:p>
        </p:txBody>
      </p:sp>
    </p:spTree>
    <p:extLst>
      <p:ext uri="{BB962C8B-B14F-4D97-AF65-F5344CB8AC3E}">
        <p14:creationId xmlns:p14="http://schemas.microsoft.com/office/powerpoint/2010/main" val="124145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3F0121-8068-534B-AC9F-FA35E292F0D6}" type="datetimeFigureOut">
              <a:rPr lang="en-US" smtClean="0"/>
              <a:t>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39225-B143-5E46-AEFC-3A99E578C6CD}" type="slidenum">
              <a:rPr lang="en-US" smtClean="0"/>
              <a:t>‹#›</a:t>
            </a:fld>
            <a:endParaRPr lang="en-US"/>
          </a:p>
        </p:txBody>
      </p:sp>
    </p:spTree>
    <p:extLst>
      <p:ext uri="{BB962C8B-B14F-4D97-AF65-F5344CB8AC3E}">
        <p14:creationId xmlns:p14="http://schemas.microsoft.com/office/powerpoint/2010/main" val="257077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3F0121-8068-534B-AC9F-FA35E292F0D6}" type="datetimeFigureOut">
              <a:rPr lang="en-US" smtClean="0"/>
              <a:t>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39225-B143-5E46-AEFC-3A99E578C6CD}" type="slidenum">
              <a:rPr lang="en-US" smtClean="0"/>
              <a:t>‹#›</a:t>
            </a:fld>
            <a:endParaRPr lang="en-US"/>
          </a:p>
        </p:txBody>
      </p:sp>
    </p:spTree>
    <p:extLst>
      <p:ext uri="{BB962C8B-B14F-4D97-AF65-F5344CB8AC3E}">
        <p14:creationId xmlns:p14="http://schemas.microsoft.com/office/powerpoint/2010/main" val="2218866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F0121-8068-534B-AC9F-FA35E292F0D6}" type="datetimeFigureOut">
              <a:rPr lang="en-US" smtClean="0"/>
              <a:t>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39225-B143-5E46-AEFC-3A99E578C6CD}" type="slidenum">
              <a:rPr lang="en-US" smtClean="0"/>
              <a:t>‹#›</a:t>
            </a:fld>
            <a:endParaRPr lang="en-US"/>
          </a:p>
        </p:txBody>
      </p:sp>
    </p:spTree>
    <p:extLst>
      <p:ext uri="{BB962C8B-B14F-4D97-AF65-F5344CB8AC3E}">
        <p14:creationId xmlns:p14="http://schemas.microsoft.com/office/powerpoint/2010/main" val="1475601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g"/></Relationships>
</file>

<file path=ppt/slides/_rels/slide37.xml.rels><?xml version="1.0" encoding="UTF-8" standalone="yes"?>
<Relationships xmlns="http://schemas.openxmlformats.org/package/2006/relationships"><Relationship Id="rId3" Type="http://schemas.openxmlformats.org/officeDocument/2006/relationships/hyperlink" Target="http://www.splc.org/" TargetMode="External"/><Relationship Id="rId4" Type="http://schemas.openxmlformats.org/officeDocument/2006/relationships/hyperlink" Target="http://www.oyez.org/cases" TargetMode="External"/><Relationship Id="rId5" Type="http://schemas.openxmlformats.org/officeDocument/2006/relationships/hyperlink" Target="http://www.law.cornell.edu/" TargetMode="External"/><Relationship Id="rId1" Type="http://schemas.openxmlformats.org/officeDocument/2006/relationships/slideLayout" Target="../slideLayouts/slideLayout2.xml"/><Relationship Id="rId2" Type="http://schemas.openxmlformats.org/officeDocument/2006/relationships/hyperlink" Target="http://www.firstamendmentcenter.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merican+Flag+Wallpaper+%281%2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67746"/>
          </a:xfrm>
          <a:prstGeom prst="rect">
            <a:avLst/>
          </a:prstGeom>
        </p:spPr>
      </p:pic>
      <p:sp>
        <p:nvSpPr>
          <p:cNvPr id="2" name="Title 1"/>
          <p:cNvSpPr>
            <a:spLocks noGrp="1"/>
          </p:cNvSpPr>
          <p:nvPr>
            <p:ph type="ctrTitle"/>
          </p:nvPr>
        </p:nvSpPr>
        <p:spPr>
          <a:xfrm>
            <a:off x="851469" y="3595946"/>
            <a:ext cx="7772400" cy="1470025"/>
          </a:xfrm>
        </p:spPr>
        <p:txBody>
          <a:bodyPr/>
          <a:lstStyle/>
          <a:p>
            <a:r>
              <a:rPr lang="en-US" b="1" dirty="0" smtClean="0"/>
              <a:t>An Introduction to the </a:t>
            </a:r>
            <a:br>
              <a:rPr lang="en-US" b="1" dirty="0" smtClean="0"/>
            </a:br>
            <a:r>
              <a:rPr lang="en-US" b="1" dirty="0" smtClean="0"/>
              <a:t>American Legal System</a:t>
            </a:r>
            <a:endParaRPr lang="en-US" b="1" dirty="0"/>
          </a:p>
        </p:txBody>
      </p:sp>
      <p:sp>
        <p:nvSpPr>
          <p:cNvPr id="3" name="Subtitle 2"/>
          <p:cNvSpPr>
            <a:spLocks noGrp="1"/>
          </p:cNvSpPr>
          <p:nvPr>
            <p:ph type="subTitle" idx="1"/>
          </p:nvPr>
        </p:nvSpPr>
        <p:spPr>
          <a:xfrm>
            <a:off x="1371600" y="5981482"/>
            <a:ext cx="6400800" cy="485523"/>
          </a:xfrm>
        </p:spPr>
        <p:txBody>
          <a:bodyPr>
            <a:normAutofit fontScale="92500" lnSpcReduction="20000"/>
          </a:bodyPr>
          <a:lstStyle/>
          <a:p>
            <a:r>
              <a:rPr lang="en-US" dirty="0" smtClean="0"/>
              <a:t>Why study law &amp; ethics in media?</a:t>
            </a:r>
            <a:endParaRPr lang="en-US" dirty="0"/>
          </a:p>
        </p:txBody>
      </p:sp>
    </p:spTree>
    <p:extLst>
      <p:ext uri="{BB962C8B-B14F-4D97-AF65-F5344CB8AC3E}">
        <p14:creationId xmlns:p14="http://schemas.microsoft.com/office/powerpoint/2010/main" val="33815361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If we’re going to be independent…</a:t>
            </a:r>
            <a:endParaRPr lang="en-US" dirty="0"/>
          </a:p>
        </p:txBody>
      </p:sp>
      <p:pic>
        <p:nvPicPr>
          <p:cNvPr id="7" name="Content Placeholder 6" descr="page23_1.jpg"/>
          <p:cNvPicPr>
            <a:picLocks noGrp="1" noChangeAspect="1"/>
          </p:cNvPicPr>
          <p:nvPr>
            <p:ph sz="half" idx="1"/>
          </p:nvPr>
        </p:nvPicPr>
        <p:blipFill>
          <a:blip r:embed="rId2">
            <a:extLst>
              <a:ext uri="{28A0092B-C50C-407E-A947-70E740481C1C}">
                <a14:useLocalDpi xmlns:a14="http://schemas.microsoft.com/office/drawing/2010/main" val="0"/>
              </a:ext>
            </a:extLst>
          </a:blip>
          <a:srcRect t="-34146" b="-34146"/>
          <a:stretch>
            <a:fillRect/>
          </a:stretch>
        </p:blipFill>
        <p:spPr>
          <a:xfrm>
            <a:off x="230946" y="1600200"/>
            <a:ext cx="4264854" cy="4893435"/>
          </a:xfrm>
        </p:spPr>
      </p:pic>
      <p:sp>
        <p:nvSpPr>
          <p:cNvPr id="6" name="Content Placeholder 5"/>
          <p:cNvSpPr>
            <a:spLocks noGrp="1"/>
          </p:cNvSpPr>
          <p:nvPr>
            <p:ph sz="half" idx="2"/>
          </p:nvPr>
        </p:nvSpPr>
        <p:spPr/>
        <p:txBody>
          <a:bodyPr>
            <a:normAutofit lnSpcReduction="10000"/>
          </a:bodyPr>
          <a:lstStyle/>
          <a:p>
            <a:r>
              <a:rPr lang="en-US" b="1" dirty="0" smtClean="0">
                <a:solidFill>
                  <a:srgbClr val="FF0000"/>
                </a:solidFill>
              </a:rPr>
              <a:t>Declaration of Independence </a:t>
            </a:r>
            <a:r>
              <a:rPr lang="en-US" dirty="0" smtClean="0"/>
              <a:t>explained the Colonies’ need to be free of British rule</a:t>
            </a:r>
          </a:p>
          <a:p>
            <a:r>
              <a:rPr lang="en-US" b="1" dirty="0" smtClean="0">
                <a:solidFill>
                  <a:srgbClr val="FF0000"/>
                </a:solidFill>
              </a:rPr>
              <a:t>U.S. Constitution </a:t>
            </a:r>
            <a:r>
              <a:rPr lang="en-US" dirty="0" smtClean="0"/>
              <a:t>set up the American government structure</a:t>
            </a:r>
          </a:p>
          <a:p>
            <a:r>
              <a:rPr lang="en-US" b="1" dirty="0" smtClean="0">
                <a:solidFill>
                  <a:srgbClr val="FF0000"/>
                </a:solidFill>
              </a:rPr>
              <a:t>Bill of Rights </a:t>
            </a:r>
            <a:r>
              <a:rPr lang="en-US" dirty="0" smtClean="0"/>
              <a:t>defined individual civil rights</a:t>
            </a:r>
            <a:endParaRPr lang="en-US" dirty="0"/>
          </a:p>
        </p:txBody>
      </p:sp>
    </p:spTree>
    <p:extLst>
      <p:ext uri="{BB962C8B-B14F-4D97-AF65-F5344CB8AC3E}">
        <p14:creationId xmlns:p14="http://schemas.microsoft.com/office/powerpoint/2010/main" val="32852335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Declaration of Independence</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Thomas Jefferson, primary author</a:t>
            </a:r>
          </a:p>
          <a:p>
            <a:r>
              <a:rPr lang="en-US" dirty="0" smtClean="0"/>
              <a:t>Adopted by Continental Congress July 4, 1776</a:t>
            </a:r>
          </a:p>
          <a:p>
            <a:r>
              <a:rPr lang="en-US" dirty="0" smtClean="0"/>
              <a:t>Formally declared independence from British rule</a:t>
            </a:r>
          </a:p>
          <a:p>
            <a:r>
              <a:rPr lang="en-US" dirty="0" smtClean="0"/>
              <a:t>Transformed the thirteen British Colonies into the United States of </a:t>
            </a:r>
            <a:r>
              <a:rPr lang="en-US" dirty="0" smtClean="0"/>
              <a:t>America</a:t>
            </a:r>
          </a:p>
          <a:p>
            <a:r>
              <a:rPr lang="en-US" dirty="0" smtClean="0"/>
              <a:t>Revolutionary War lasts from 1775-1783.</a:t>
            </a:r>
            <a:endParaRPr lang="en-US" dirty="0"/>
          </a:p>
        </p:txBody>
      </p:sp>
      <p:pic>
        <p:nvPicPr>
          <p:cNvPr id="5" name="Content Placeholder 4" descr="declaration.jpg"/>
          <p:cNvPicPr>
            <a:picLocks noGrp="1" noChangeAspect="1"/>
          </p:cNvPicPr>
          <p:nvPr>
            <p:ph sz="half" idx="2"/>
          </p:nvPr>
        </p:nvPicPr>
        <p:blipFill>
          <a:blip r:embed="rId2">
            <a:extLst>
              <a:ext uri="{28A0092B-C50C-407E-A947-70E740481C1C}">
                <a14:useLocalDpi xmlns:a14="http://schemas.microsoft.com/office/drawing/2010/main" val="0"/>
              </a:ext>
            </a:extLst>
          </a:blip>
          <a:srcRect l="-4927" r="-4927"/>
          <a:stretch>
            <a:fillRect/>
          </a:stretch>
        </p:blipFill>
        <p:spPr>
          <a:xfrm>
            <a:off x="4648199" y="1417638"/>
            <a:ext cx="4243203" cy="5075997"/>
          </a:xfrm>
        </p:spPr>
      </p:pic>
    </p:spTree>
    <p:extLst>
      <p:ext uri="{BB962C8B-B14F-4D97-AF65-F5344CB8AC3E}">
        <p14:creationId xmlns:p14="http://schemas.microsoft.com/office/powerpoint/2010/main" val="11563874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Constitution</a:t>
            </a:r>
            <a:endParaRPr lang="en-US" dirty="0"/>
          </a:p>
        </p:txBody>
      </p:sp>
      <p:pic>
        <p:nvPicPr>
          <p:cNvPr id="6" name="Content Placeholder 5" descr="US-Constitution.jp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l="22115" r="22115"/>
          <a:stretch>
            <a:fillRect/>
          </a:stretch>
        </p:blipFill>
        <p:spPr/>
      </p:pic>
      <p:sp>
        <p:nvSpPr>
          <p:cNvPr id="5" name="Content Placeholder 4"/>
          <p:cNvSpPr>
            <a:spLocks noGrp="1"/>
          </p:cNvSpPr>
          <p:nvPr>
            <p:ph sz="half" idx="2"/>
          </p:nvPr>
        </p:nvSpPr>
        <p:spPr/>
        <p:txBody>
          <a:bodyPr/>
          <a:lstStyle/>
          <a:p>
            <a:r>
              <a:rPr lang="en-US" dirty="0" smtClean="0"/>
              <a:t>Replaced the Articles of Confederation (the first Constitution)</a:t>
            </a:r>
          </a:p>
          <a:p>
            <a:r>
              <a:rPr lang="en-US" dirty="0" smtClean="0"/>
              <a:t>War had been concluded for four years</a:t>
            </a:r>
          </a:p>
          <a:p>
            <a:r>
              <a:rPr lang="en-US" dirty="0" smtClean="0"/>
              <a:t>Many problems with states acting independently</a:t>
            </a:r>
            <a:endParaRPr lang="en-US" dirty="0"/>
          </a:p>
        </p:txBody>
      </p:sp>
    </p:spTree>
    <p:extLst>
      <p:ext uri="{BB962C8B-B14F-4D97-AF65-F5344CB8AC3E}">
        <p14:creationId xmlns:p14="http://schemas.microsoft.com/office/powerpoint/2010/main" val="33428461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Constitution</a:t>
            </a:r>
            <a:endParaRPr lang="en-US" dirty="0"/>
          </a:p>
        </p:txBody>
      </p:sp>
      <p:pic>
        <p:nvPicPr>
          <p:cNvPr id="5" name="Content Placeholder 4" descr="page23_1.jpg"/>
          <p:cNvPicPr>
            <a:picLocks noGrp="1" noChangeAspect="1"/>
          </p:cNvPicPr>
          <p:nvPr>
            <p:ph sz="half" idx="1"/>
          </p:nvPr>
        </p:nvPicPr>
        <p:blipFill>
          <a:blip r:embed="rId2">
            <a:extLst>
              <a:ext uri="{28A0092B-C50C-407E-A947-70E740481C1C}">
                <a14:useLocalDpi xmlns:a14="http://schemas.microsoft.com/office/drawing/2010/main" val="0"/>
              </a:ext>
            </a:extLst>
          </a:blip>
          <a:srcRect l="20290" r="20290"/>
          <a:stretch>
            <a:fillRect/>
          </a:stretch>
        </p:blipFill>
        <p:spPr/>
      </p:pic>
      <p:sp>
        <p:nvSpPr>
          <p:cNvPr id="4" name="Content Placeholder 3"/>
          <p:cNvSpPr>
            <a:spLocks noGrp="1"/>
          </p:cNvSpPr>
          <p:nvPr>
            <p:ph sz="half" idx="2"/>
          </p:nvPr>
        </p:nvSpPr>
        <p:spPr/>
        <p:txBody>
          <a:bodyPr>
            <a:normAutofit lnSpcReduction="10000"/>
          </a:bodyPr>
          <a:lstStyle/>
          <a:p>
            <a:r>
              <a:rPr lang="en-US" dirty="0" smtClean="0"/>
              <a:t>States were out of money, not paying taxes</a:t>
            </a:r>
          </a:p>
          <a:p>
            <a:r>
              <a:rPr lang="en-US" dirty="0" smtClean="0"/>
              <a:t>Because states could not defend themselves without money, national defense was at risk</a:t>
            </a:r>
          </a:p>
          <a:p>
            <a:r>
              <a:rPr lang="en-US" dirty="0" smtClean="0"/>
              <a:t>Money needed to be managed at the federal level—not at the state</a:t>
            </a:r>
            <a:endParaRPr lang="en-US" dirty="0"/>
          </a:p>
        </p:txBody>
      </p:sp>
    </p:spTree>
    <p:extLst>
      <p:ext uri="{BB962C8B-B14F-4D97-AF65-F5344CB8AC3E}">
        <p14:creationId xmlns:p14="http://schemas.microsoft.com/office/powerpoint/2010/main" val="373022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Constitution</a:t>
            </a:r>
            <a:endParaRPr lang="en-US" dirty="0"/>
          </a:p>
        </p:txBody>
      </p:sp>
      <p:sp>
        <p:nvSpPr>
          <p:cNvPr id="3" name="Content Placeholder 2"/>
          <p:cNvSpPr>
            <a:spLocks noGrp="1"/>
          </p:cNvSpPr>
          <p:nvPr>
            <p:ph sz="half" idx="1"/>
          </p:nvPr>
        </p:nvSpPr>
        <p:spPr>
          <a:xfrm>
            <a:off x="457200" y="1600200"/>
            <a:ext cx="4038600" cy="4902340"/>
          </a:xfrm>
        </p:spPr>
        <p:txBody>
          <a:bodyPr>
            <a:normAutofit lnSpcReduction="10000"/>
          </a:bodyPr>
          <a:lstStyle/>
          <a:p>
            <a:r>
              <a:rPr lang="en-US" dirty="0" smtClean="0"/>
              <a:t>Document outlined federal and state government responsibilities</a:t>
            </a:r>
          </a:p>
          <a:p>
            <a:r>
              <a:rPr lang="en-US" dirty="0" smtClean="0">
                <a:solidFill>
                  <a:srgbClr val="FF0000"/>
                </a:solidFill>
              </a:rPr>
              <a:t>Is supreme law of the land</a:t>
            </a:r>
          </a:p>
          <a:p>
            <a:r>
              <a:rPr lang="en-US" dirty="0" smtClean="0"/>
              <a:t>Written September 1787; ratified by the states</a:t>
            </a:r>
          </a:p>
          <a:p>
            <a:r>
              <a:rPr lang="en-US" dirty="0"/>
              <a:t>W</a:t>
            </a:r>
            <a:r>
              <a:rPr lang="en-US" dirty="0" smtClean="0"/>
              <a:t>ent into effect in March </a:t>
            </a:r>
            <a:r>
              <a:rPr lang="en-US" dirty="0" smtClean="0"/>
              <a:t>1789</a:t>
            </a:r>
            <a:endParaRPr lang="en-US" dirty="0" smtClean="0"/>
          </a:p>
        </p:txBody>
      </p:sp>
      <p:pic>
        <p:nvPicPr>
          <p:cNvPr id="5" name="Content Placeholder 4" descr="400px-Scene_at_the_Signing_of_the_Constitution_of_the_United_States.jpg"/>
          <p:cNvPicPr>
            <a:picLocks noGrp="1" noChangeAspect="1"/>
          </p:cNvPicPr>
          <p:nvPr>
            <p:ph sz="half" idx="2"/>
          </p:nvPr>
        </p:nvPicPr>
        <p:blipFill>
          <a:blip r:embed="rId2">
            <a:extLst>
              <a:ext uri="{28A0092B-C50C-407E-A947-70E740481C1C}">
                <a14:useLocalDpi xmlns:a14="http://schemas.microsoft.com/office/drawing/2010/main" val="0"/>
              </a:ext>
            </a:extLst>
          </a:blip>
          <a:srcRect l="20665" r="20665"/>
          <a:stretch>
            <a:fillRect/>
          </a:stretch>
        </p:blipFill>
        <p:spPr/>
      </p:pic>
    </p:spTree>
    <p:extLst>
      <p:ext uri="{BB962C8B-B14F-4D97-AF65-F5344CB8AC3E}">
        <p14:creationId xmlns:p14="http://schemas.microsoft.com/office/powerpoint/2010/main" val="19698245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of Rights</a:t>
            </a:r>
            <a:endParaRPr lang="en-US" dirty="0"/>
          </a:p>
        </p:txBody>
      </p:sp>
      <p:pic>
        <p:nvPicPr>
          <p:cNvPr id="6" name="Content Placeholder 5" descr="american-billofrights.gif"/>
          <p:cNvPicPr>
            <a:picLocks noGrp="1" noChangeAspect="1"/>
          </p:cNvPicPr>
          <p:nvPr>
            <p:ph sz="half" idx="1"/>
          </p:nvPr>
        </p:nvPicPr>
        <p:blipFill>
          <a:blip r:embed="rId2">
            <a:extLst>
              <a:ext uri="{28A0092B-C50C-407E-A947-70E740481C1C}">
                <a14:useLocalDpi xmlns:a14="http://schemas.microsoft.com/office/drawing/2010/main" val="0"/>
              </a:ext>
            </a:extLst>
          </a:blip>
          <a:srcRect t="-16544" b="-16544"/>
          <a:stretch>
            <a:fillRect/>
          </a:stretch>
        </p:blipFill>
        <p:spPr>
          <a:xfrm>
            <a:off x="457200" y="1600200"/>
            <a:ext cx="4038600" cy="4868481"/>
          </a:xfrm>
        </p:spPr>
      </p:pic>
      <p:sp>
        <p:nvSpPr>
          <p:cNvPr id="5" name="Content Placeholder 4"/>
          <p:cNvSpPr>
            <a:spLocks noGrp="1"/>
          </p:cNvSpPr>
          <p:nvPr>
            <p:ph sz="half" idx="2"/>
          </p:nvPr>
        </p:nvSpPr>
        <p:spPr/>
        <p:txBody>
          <a:bodyPr>
            <a:normAutofit lnSpcReduction="10000"/>
          </a:bodyPr>
          <a:lstStyle/>
          <a:p>
            <a:r>
              <a:rPr lang="en-US" dirty="0" smtClean="0"/>
              <a:t>The U.S. Constitution outlined government roles in a preamble and </a:t>
            </a:r>
            <a:r>
              <a:rPr lang="en-US" dirty="0" smtClean="0"/>
              <a:t>seven </a:t>
            </a:r>
            <a:r>
              <a:rPr lang="en-US" dirty="0" smtClean="0"/>
              <a:t>original articles</a:t>
            </a:r>
          </a:p>
          <a:p>
            <a:r>
              <a:rPr lang="en-US" dirty="0" smtClean="0"/>
              <a:t>Founding Fathers argued that there needed to be amendments to protect individual civil rights</a:t>
            </a:r>
          </a:p>
          <a:p>
            <a:r>
              <a:rPr lang="en-US" dirty="0" smtClean="0">
                <a:solidFill>
                  <a:srgbClr val="FF0000"/>
                </a:solidFill>
              </a:rPr>
              <a:t>Amendment = change or addition</a:t>
            </a:r>
            <a:endParaRPr lang="en-US" dirty="0">
              <a:solidFill>
                <a:srgbClr val="FF0000"/>
              </a:solidFill>
            </a:endParaRPr>
          </a:p>
        </p:txBody>
      </p:sp>
    </p:spTree>
    <p:extLst>
      <p:ext uri="{BB962C8B-B14F-4D97-AF65-F5344CB8AC3E}">
        <p14:creationId xmlns:p14="http://schemas.microsoft.com/office/powerpoint/2010/main" val="39652596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of Rights</a:t>
            </a:r>
            <a:endParaRPr lang="en-US" dirty="0"/>
          </a:p>
        </p:txBody>
      </p:sp>
      <p:sp>
        <p:nvSpPr>
          <p:cNvPr id="3" name="Content Placeholder 2"/>
          <p:cNvSpPr>
            <a:spLocks noGrp="1"/>
          </p:cNvSpPr>
          <p:nvPr>
            <p:ph sz="half" idx="1"/>
          </p:nvPr>
        </p:nvSpPr>
        <p:spPr/>
        <p:txBody>
          <a:bodyPr/>
          <a:lstStyle/>
          <a:p>
            <a:r>
              <a:rPr lang="en-US" dirty="0" smtClean="0"/>
              <a:t>First ten (10) amendments to the Constitution</a:t>
            </a:r>
          </a:p>
          <a:p>
            <a:r>
              <a:rPr lang="en-US" dirty="0" smtClean="0"/>
              <a:t>Written in September 1789; ratified in December 1791</a:t>
            </a:r>
          </a:p>
          <a:p>
            <a:r>
              <a:rPr lang="en-US" dirty="0" smtClean="0"/>
              <a:t>Primary author: James Madison</a:t>
            </a:r>
          </a:p>
          <a:p>
            <a:pPr marL="0" indent="0">
              <a:buNone/>
            </a:pPr>
            <a:endParaRPr lang="en-US" dirty="0"/>
          </a:p>
        </p:txBody>
      </p:sp>
      <p:pic>
        <p:nvPicPr>
          <p:cNvPr id="5" name="Content Placeholder 4" descr="220px-James_Madison.jpg"/>
          <p:cNvPicPr>
            <a:picLocks noGrp="1" noChangeAspect="1"/>
          </p:cNvPicPr>
          <p:nvPr>
            <p:ph sz="half" idx="2"/>
          </p:nvPr>
        </p:nvPicPr>
        <p:blipFill>
          <a:blip r:embed="rId2">
            <a:extLst>
              <a:ext uri="{28A0092B-C50C-407E-A947-70E740481C1C}">
                <a14:useLocalDpi xmlns:a14="http://schemas.microsoft.com/office/drawing/2010/main" val="0"/>
              </a:ext>
            </a:extLst>
          </a:blip>
          <a:srcRect t="4002" b="4002"/>
          <a:stretch>
            <a:fillRect/>
          </a:stretch>
        </p:blipFill>
        <p:spPr/>
      </p:pic>
    </p:spTree>
    <p:extLst>
      <p:ext uri="{BB962C8B-B14F-4D97-AF65-F5344CB8AC3E}">
        <p14:creationId xmlns:p14="http://schemas.microsoft.com/office/powerpoint/2010/main" val="21437860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ll-of-rights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2574001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Government structure &amp; legal system</a:t>
            </a:r>
            <a:endParaRPr lang="en-US" dirty="0"/>
          </a:p>
        </p:txBody>
      </p:sp>
      <p:pic>
        <p:nvPicPr>
          <p:cNvPr id="5" name="Content Placeholder 4" descr="supreme_court_building.jpg"/>
          <p:cNvPicPr>
            <a:picLocks noGrp="1" noChangeAspect="1"/>
          </p:cNvPicPr>
          <p:nvPr>
            <p:ph sz="half" idx="1"/>
          </p:nvPr>
        </p:nvPicPr>
        <p:blipFill>
          <a:blip r:embed="rId2">
            <a:extLst>
              <a:ext uri="{28A0092B-C50C-407E-A947-70E740481C1C}">
                <a14:useLocalDpi xmlns:a14="http://schemas.microsoft.com/office/drawing/2010/main" val="0"/>
              </a:ext>
            </a:extLst>
          </a:blip>
          <a:srcRect l="24954" r="24954"/>
          <a:stretch>
            <a:fillRect/>
          </a:stretch>
        </p:blipFill>
        <p:spPr/>
      </p:pic>
      <p:sp>
        <p:nvSpPr>
          <p:cNvPr id="4" name="Content Placeholder 3"/>
          <p:cNvSpPr>
            <a:spLocks noGrp="1"/>
          </p:cNvSpPr>
          <p:nvPr>
            <p:ph sz="half" idx="2"/>
          </p:nvPr>
        </p:nvSpPr>
        <p:spPr/>
        <p:txBody>
          <a:bodyPr/>
          <a:lstStyle/>
          <a:p>
            <a:r>
              <a:rPr lang="en-US" dirty="0" smtClean="0"/>
              <a:t>U.S. Constitution outlines government structure</a:t>
            </a:r>
          </a:p>
          <a:p>
            <a:r>
              <a:rPr lang="en-US" dirty="0" smtClean="0"/>
              <a:t>Judicial Branch limits and reach are outlined there</a:t>
            </a:r>
            <a:endParaRPr lang="en-US" dirty="0"/>
          </a:p>
        </p:txBody>
      </p:sp>
    </p:spTree>
    <p:extLst>
      <p:ext uri="{BB962C8B-B14F-4D97-AF65-F5344CB8AC3E}">
        <p14:creationId xmlns:p14="http://schemas.microsoft.com/office/powerpoint/2010/main" val="14348167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Legal structure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Criminal and civil courts</a:t>
            </a:r>
          </a:p>
          <a:p>
            <a:r>
              <a:rPr lang="en-US" dirty="0" smtClean="0"/>
              <a:t>Different levels of courts—</a:t>
            </a:r>
          </a:p>
          <a:p>
            <a:pPr marL="633222" indent="-514350">
              <a:buAutoNum type="arabicParenR"/>
            </a:pPr>
            <a:r>
              <a:rPr lang="en-US" dirty="0" smtClean="0"/>
              <a:t>Local trial courts/magistrates</a:t>
            </a:r>
          </a:p>
          <a:p>
            <a:pPr marL="633222" indent="-514350">
              <a:buAutoNum type="arabicParenR"/>
            </a:pPr>
            <a:r>
              <a:rPr lang="en-US" dirty="0" smtClean="0"/>
              <a:t>State trial courts</a:t>
            </a:r>
          </a:p>
          <a:p>
            <a:pPr marL="633222" indent="-514350">
              <a:buAutoNum type="arabicParenR"/>
            </a:pPr>
            <a:r>
              <a:rPr lang="en-US" dirty="0" smtClean="0"/>
              <a:t>Appellate courts (state, state Supreme Courts, U.S. District, U.S. Circuit Court of Appeals)</a:t>
            </a:r>
          </a:p>
          <a:p>
            <a:pPr marL="633222" indent="-514350">
              <a:buAutoNum type="arabicParenR"/>
            </a:pPr>
            <a:r>
              <a:rPr lang="en-US" dirty="0" smtClean="0"/>
              <a:t>U.S. Supreme Court</a:t>
            </a:r>
          </a:p>
          <a:p>
            <a:endParaRPr lang="en-US" dirty="0"/>
          </a:p>
        </p:txBody>
      </p:sp>
      <p:pic>
        <p:nvPicPr>
          <p:cNvPr id="7" name="Content Placeholder 6" descr="j0387196[1].jpg"/>
          <p:cNvPicPr>
            <a:picLocks noGrp="1" noChangeAspect="1"/>
          </p:cNvPicPr>
          <p:nvPr>
            <p:ph sz="half" idx="2"/>
          </p:nvPr>
        </p:nvPicPr>
        <p:blipFill>
          <a:blip r:embed="rId2" cstate="print"/>
          <a:stretch>
            <a:fillRect/>
          </a:stretch>
        </p:blipFill>
        <p:spPr>
          <a:xfrm>
            <a:off x="4838700" y="2457799"/>
            <a:ext cx="3657600" cy="3255264"/>
          </a:xfrm>
        </p:spPr>
      </p:pic>
    </p:spTree>
    <p:extLst>
      <p:ext uri="{BB962C8B-B14F-4D97-AF65-F5344CB8AC3E}">
        <p14:creationId xmlns:p14="http://schemas.microsoft.com/office/powerpoint/2010/main" val="36324654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Law and American Society</a:t>
            </a:r>
            <a:endParaRPr lang="en-US" dirty="0"/>
          </a:p>
        </p:txBody>
      </p:sp>
      <p:pic>
        <p:nvPicPr>
          <p:cNvPr id="7" name="Content Placeholder 6" descr="law[1].jpg"/>
          <p:cNvPicPr>
            <a:picLocks noGrp="1" noChangeAspect="1"/>
          </p:cNvPicPr>
          <p:nvPr>
            <p:ph sz="half" idx="1"/>
          </p:nvPr>
        </p:nvPicPr>
        <p:blipFill>
          <a:blip r:embed="rId2" cstate="print"/>
          <a:stretch>
            <a:fillRect/>
          </a:stretch>
        </p:blipFill>
        <p:spPr>
          <a:xfrm>
            <a:off x="457200" y="2570956"/>
            <a:ext cx="4038600" cy="3028950"/>
          </a:xfrm>
        </p:spPr>
      </p:pic>
      <p:sp>
        <p:nvSpPr>
          <p:cNvPr id="6" name="Content Placeholder 5"/>
          <p:cNvSpPr>
            <a:spLocks noGrp="1"/>
          </p:cNvSpPr>
          <p:nvPr>
            <p:ph sz="half" idx="2"/>
          </p:nvPr>
        </p:nvSpPr>
        <p:spPr/>
        <p:txBody>
          <a:bodyPr>
            <a:normAutofit/>
          </a:bodyPr>
          <a:lstStyle/>
          <a:p>
            <a:r>
              <a:rPr lang="en-US" sz="3200" dirty="0" smtClean="0"/>
              <a:t>Civil rights</a:t>
            </a:r>
          </a:p>
          <a:p>
            <a:r>
              <a:rPr lang="en-US" sz="3200" dirty="0" smtClean="0"/>
              <a:t>Constraints—on whom?</a:t>
            </a:r>
          </a:p>
          <a:p>
            <a:r>
              <a:rPr lang="en-US" sz="3200" dirty="0" smtClean="0"/>
              <a:t>Why is law relevant to the field?</a:t>
            </a:r>
          </a:p>
          <a:p>
            <a:r>
              <a:rPr lang="en-US" sz="3200" dirty="0" smtClean="0"/>
              <a:t>The concept of “freedom”</a:t>
            </a:r>
            <a:endParaRPr lang="en-US" sz="3200" dirty="0"/>
          </a:p>
        </p:txBody>
      </p:sp>
    </p:spTree>
    <p:extLst>
      <p:ext uri="{BB962C8B-B14F-4D97-AF65-F5344CB8AC3E}">
        <p14:creationId xmlns:p14="http://schemas.microsoft.com/office/powerpoint/2010/main" val="40320640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0448" y="274638"/>
            <a:ext cx="2796352" cy="3461488"/>
          </a:xfrm>
        </p:spPr>
        <p:txBody>
          <a:bodyPr>
            <a:normAutofit/>
          </a:bodyPr>
          <a:lstStyle/>
          <a:p>
            <a:r>
              <a:rPr lang="en-US" dirty="0" smtClean="0">
                <a:solidFill>
                  <a:srgbClr val="FF0000"/>
                </a:solidFill>
              </a:rPr>
              <a:t>The trial justice process</a:t>
            </a:r>
            <a:endParaRPr lang="en-US" dirty="0">
              <a:solidFill>
                <a:srgbClr val="FF0000"/>
              </a:solidFill>
            </a:endParaRPr>
          </a:p>
        </p:txBody>
      </p:sp>
      <p:pic>
        <p:nvPicPr>
          <p:cNvPr id="6" name="Content Placeholder 5" descr="judicialproc[1].gif"/>
          <p:cNvPicPr>
            <a:picLocks noGrp="1" noChangeAspect="1"/>
          </p:cNvPicPr>
          <p:nvPr>
            <p:ph idx="1"/>
          </p:nvPr>
        </p:nvPicPr>
        <p:blipFill>
          <a:blip r:embed="rId2" cstate="print"/>
          <a:stretch>
            <a:fillRect/>
          </a:stretch>
        </p:blipFill>
        <p:spPr>
          <a:xfrm>
            <a:off x="457200" y="274638"/>
            <a:ext cx="4799334" cy="6436945"/>
          </a:xfrm>
        </p:spPr>
      </p:pic>
    </p:spTree>
    <p:extLst>
      <p:ext uri="{BB962C8B-B14F-4D97-AF65-F5344CB8AC3E}">
        <p14:creationId xmlns:p14="http://schemas.microsoft.com/office/powerpoint/2010/main" val="15564908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Why we focus on appellate decisions</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Trial verdicts, while often splashy and interesting, don’t tend to cast a wide net in terms of altering the way we see a specific issue.  Each trial verdict tends to be unique to circumstances.</a:t>
            </a:r>
          </a:p>
          <a:p>
            <a:r>
              <a:rPr lang="en-US" dirty="0" smtClean="0"/>
              <a:t>Appellate court decisions are often about the interpretation of existing law; thus, they can have far-reaching implications and can definitely change how we see a specific issue.</a:t>
            </a:r>
            <a:endParaRPr lang="en-US" dirty="0"/>
          </a:p>
        </p:txBody>
      </p:sp>
    </p:spTree>
    <p:extLst>
      <p:ext uri="{BB962C8B-B14F-4D97-AF65-F5344CB8AC3E}">
        <p14:creationId xmlns:p14="http://schemas.microsoft.com/office/powerpoint/2010/main" val="40142535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a:t>
            </a:r>
            <a:endParaRPr lang="en-US" dirty="0"/>
          </a:p>
        </p:txBody>
      </p:sp>
      <p:pic>
        <p:nvPicPr>
          <p:cNvPr id="5" name="Content Placeholder 4" descr="BooksandGavelA[1].jpg"/>
          <p:cNvPicPr>
            <a:picLocks noGrp="1" noChangeAspect="1"/>
          </p:cNvPicPr>
          <p:nvPr>
            <p:ph sz="half" idx="1"/>
          </p:nvPr>
        </p:nvPicPr>
        <p:blipFill>
          <a:blip r:embed="rId2" cstate="print"/>
          <a:stretch>
            <a:fillRect/>
          </a:stretch>
        </p:blipFill>
        <p:spPr>
          <a:xfrm>
            <a:off x="611107" y="1773238"/>
            <a:ext cx="3730786" cy="4624387"/>
          </a:xfrm>
        </p:spPr>
      </p:pic>
      <p:sp>
        <p:nvSpPr>
          <p:cNvPr id="4" name="Content Placeholder 3"/>
          <p:cNvSpPr>
            <a:spLocks noGrp="1"/>
          </p:cNvSpPr>
          <p:nvPr>
            <p:ph sz="half" idx="2"/>
          </p:nvPr>
        </p:nvSpPr>
        <p:spPr>
          <a:xfrm>
            <a:off x="4419600" y="1524000"/>
            <a:ext cx="4267200" cy="4873752"/>
          </a:xfrm>
        </p:spPr>
        <p:txBody>
          <a:bodyPr>
            <a:normAutofit fontScale="85000" lnSpcReduction="20000"/>
          </a:bodyPr>
          <a:lstStyle/>
          <a:p>
            <a:r>
              <a:rPr lang="en-US" b="1" dirty="0" smtClean="0"/>
              <a:t>Civil Law-</a:t>
            </a:r>
            <a:r>
              <a:rPr lang="en-US" dirty="0" smtClean="0"/>
              <a:t>-private law, the law under which harmed individuals or companies can sue other individuals or companies in order to extract some sort of money or legal remedy (ex. Divorce, child custody, copyright infringement and libel)</a:t>
            </a:r>
          </a:p>
          <a:p>
            <a:pPr lvl="0"/>
            <a:r>
              <a:rPr lang="en-US" b="1" dirty="0" smtClean="0"/>
              <a:t>Criminal Law-</a:t>
            </a:r>
            <a:r>
              <a:rPr lang="en-US" dirty="0" smtClean="0"/>
              <a:t>-the government prosecutes accused individuals on behalf of the public for the commission of a crime (ex. Murder, kidnapping, or rape).</a:t>
            </a:r>
          </a:p>
          <a:p>
            <a:endParaRPr lang="en-US" dirty="0"/>
          </a:p>
        </p:txBody>
      </p:sp>
    </p:spTree>
    <p:extLst>
      <p:ext uri="{BB962C8B-B14F-4D97-AF65-F5344CB8AC3E}">
        <p14:creationId xmlns:p14="http://schemas.microsoft.com/office/powerpoint/2010/main" val="8649311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 cont’d.</a:t>
            </a: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smtClean="0"/>
              <a:t>Constitutional Law-</a:t>
            </a:r>
            <a:r>
              <a:rPr lang="en-US" dirty="0" smtClean="0"/>
              <a:t>-This type of law comes from a charter established by the government to govern the people (both Federal and State).  Highest form of law.</a:t>
            </a:r>
          </a:p>
          <a:p>
            <a:r>
              <a:rPr lang="en-US" b="1" dirty="0" smtClean="0"/>
              <a:t>Statutory Law—</a:t>
            </a:r>
            <a:r>
              <a:rPr lang="en-US" dirty="0" smtClean="0"/>
              <a:t>just below Constitutional law  in importance—based on state constitutions</a:t>
            </a:r>
            <a:endParaRPr lang="en-US" b="1" dirty="0" smtClean="0"/>
          </a:p>
          <a:p>
            <a:endParaRPr lang="en-US" dirty="0"/>
          </a:p>
        </p:txBody>
      </p:sp>
      <p:pic>
        <p:nvPicPr>
          <p:cNvPr id="5" name="Content Placeholder 4" descr="600px-seal_of_the_united_states_supreme_courtsvg[1].png"/>
          <p:cNvPicPr>
            <a:picLocks noGrp="1" noChangeAspect="1"/>
          </p:cNvPicPr>
          <p:nvPr>
            <p:ph sz="half" idx="2"/>
          </p:nvPr>
        </p:nvPicPr>
        <p:blipFill>
          <a:blip r:embed="rId2" cstate="print"/>
          <a:stretch>
            <a:fillRect/>
          </a:stretch>
        </p:blipFill>
        <p:spPr>
          <a:xfrm>
            <a:off x="4648200" y="2066131"/>
            <a:ext cx="4038600" cy="4038600"/>
          </a:xfrm>
        </p:spPr>
      </p:pic>
    </p:spTree>
    <p:extLst>
      <p:ext uri="{BB962C8B-B14F-4D97-AF65-F5344CB8AC3E}">
        <p14:creationId xmlns:p14="http://schemas.microsoft.com/office/powerpoint/2010/main" val="38154894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law cont’d.</a:t>
            </a:r>
            <a:endParaRPr lang="en-US" dirty="0"/>
          </a:p>
        </p:txBody>
      </p:sp>
      <p:pic>
        <p:nvPicPr>
          <p:cNvPr id="5" name="Content Placeholder 4" descr="600px-seal_of_the_united_states_supreme_courtsvg[1].png"/>
          <p:cNvPicPr>
            <a:picLocks noGrp="1" noChangeAspect="1"/>
          </p:cNvPicPr>
          <p:nvPr>
            <p:ph sz="half" idx="1"/>
          </p:nvPr>
        </p:nvPicPr>
        <p:blipFill>
          <a:blip r:embed="rId2"/>
          <a:stretch>
            <a:fillRect/>
          </a:stretch>
        </p:blipFill>
        <p:spPr>
          <a:xfrm>
            <a:off x="457200" y="2066131"/>
            <a:ext cx="4038600" cy="4038600"/>
          </a:xfrm>
        </p:spPr>
      </p:pic>
      <p:sp>
        <p:nvSpPr>
          <p:cNvPr id="4" name="Content Placeholder 3"/>
          <p:cNvSpPr>
            <a:spLocks noGrp="1"/>
          </p:cNvSpPr>
          <p:nvPr>
            <p:ph sz="half" idx="2"/>
          </p:nvPr>
        </p:nvSpPr>
        <p:spPr>
          <a:xfrm>
            <a:off x="4648200" y="1600200"/>
            <a:ext cx="4038600" cy="4797552"/>
          </a:xfrm>
        </p:spPr>
        <p:txBody>
          <a:bodyPr>
            <a:normAutofit fontScale="92500" lnSpcReduction="20000"/>
          </a:bodyPr>
          <a:lstStyle/>
          <a:p>
            <a:r>
              <a:rPr lang="en-US" b="1" dirty="0" smtClean="0"/>
              <a:t>Administrative Law—</a:t>
            </a:r>
            <a:r>
              <a:rPr lang="en-US" dirty="0" smtClean="0"/>
              <a:t>law created by administrative entities in the forms of rules, regulations, orders, etc. (ex. Federal Communication Commission)</a:t>
            </a:r>
          </a:p>
          <a:p>
            <a:r>
              <a:rPr lang="en-US" b="1" dirty="0" smtClean="0"/>
              <a:t>Case Law (aka Common Law)-</a:t>
            </a:r>
            <a:r>
              <a:rPr lang="en-US" dirty="0" smtClean="0"/>
              <a:t>-refers to the binding principles and rules that originate from case-by-case judicial decisions.  The cases help judges interpret law.</a:t>
            </a:r>
          </a:p>
          <a:p>
            <a:endParaRPr lang="en-US" dirty="0" smtClean="0"/>
          </a:p>
          <a:p>
            <a:endParaRPr lang="en-US" dirty="0"/>
          </a:p>
        </p:txBody>
      </p:sp>
    </p:spTree>
    <p:extLst>
      <p:ext uri="{BB962C8B-B14F-4D97-AF65-F5344CB8AC3E}">
        <p14:creationId xmlns:p14="http://schemas.microsoft.com/office/powerpoint/2010/main" val="18068838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a:t>
            </a:r>
            <a:endParaRPr lang="en-US" dirty="0"/>
          </a:p>
        </p:txBody>
      </p:sp>
      <p:sp>
        <p:nvSpPr>
          <p:cNvPr id="3" name="Content Placeholder 2"/>
          <p:cNvSpPr>
            <a:spLocks noGrp="1"/>
          </p:cNvSpPr>
          <p:nvPr>
            <p:ph sz="half" idx="1"/>
          </p:nvPr>
        </p:nvSpPr>
        <p:spPr/>
        <p:txBody>
          <a:bodyPr>
            <a:normAutofit lnSpcReduction="10000"/>
          </a:bodyPr>
          <a:lstStyle/>
          <a:p>
            <a:r>
              <a:rPr lang="en-US" sz="2400" b="1" i="1" dirty="0" smtClean="0"/>
              <a:t>Per </a:t>
            </a:r>
            <a:r>
              <a:rPr lang="en-US" sz="2400" b="1" i="1" dirty="0" err="1" smtClean="0"/>
              <a:t>curiam</a:t>
            </a:r>
            <a:r>
              <a:rPr lang="en-US" sz="2400" dirty="0" smtClean="0"/>
              <a:t>—Latin for ‘by the Court’.  Often used to reference a decision written by a presiding judge.  Can refer to a unanimous decision or an opinion delivered without naming an author.</a:t>
            </a:r>
          </a:p>
          <a:p>
            <a:r>
              <a:rPr lang="en-US" sz="2400" b="1" i="1" dirty="0" smtClean="0"/>
              <a:t>Writ of Certiorari</a:t>
            </a:r>
            <a:r>
              <a:rPr lang="en-US" sz="2400" b="1" dirty="0" smtClean="0"/>
              <a:t>—</a:t>
            </a:r>
            <a:r>
              <a:rPr lang="en-US" sz="2400" dirty="0" smtClean="0"/>
              <a:t>A decision by the Supreme Court to hear an appeal from a lower court.</a:t>
            </a:r>
            <a:endParaRPr lang="en-US" sz="2400" b="1" i="1" dirty="0"/>
          </a:p>
        </p:txBody>
      </p:sp>
      <p:pic>
        <p:nvPicPr>
          <p:cNvPr id="5" name="Content Placeholder 4" descr="supreme_large_seal.gif"/>
          <p:cNvPicPr>
            <a:picLocks noGrp="1" noChangeAspect="1"/>
          </p:cNvPicPr>
          <p:nvPr>
            <p:ph sz="half" idx="2"/>
          </p:nvPr>
        </p:nvPicPr>
        <p:blipFill>
          <a:blip r:embed="rId2">
            <a:extLst>
              <a:ext uri="{28A0092B-C50C-407E-A947-70E740481C1C}">
                <a14:useLocalDpi xmlns:a14="http://schemas.microsoft.com/office/drawing/2010/main" val="0"/>
              </a:ext>
            </a:extLst>
          </a:blip>
          <a:srcRect t="-6034" b="-6034"/>
          <a:stretch>
            <a:fillRect/>
          </a:stretch>
        </p:blipFill>
        <p:spPr/>
      </p:pic>
    </p:spTree>
    <p:extLst>
      <p:ext uri="{BB962C8B-B14F-4D97-AF65-F5344CB8AC3E}">
        <p14:creationId xmlns:p14="http://schemas.microsoft.com/office/powerpoint/2010/main" val="416206212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terms</a:t>
            </a:r>
            <a:endParaRPr lang="en-US" dirty="0"/>
          </a:p>
        </p:txBody>
      </p:sp>
      <p:sp>
        <p:nvSpPr>
          <p:cNvPr id="3" name="Content Placeholder 2"/>
          <p:cNvSpPr>
            <a:spLocks noGrp="1"/>
          </p:cNvSpPr>
          <p:nvPr>
            <p:ph sz="half" idx="1"/>
          </p:nvPr>
        </p:nvSpPr>
        <p:spPr/>
        <p:txBody>
          <a:bodyPr/>
          <a:lstStyle/>
          <a:p>
            <a:r>
              <a:rPr lang="en-US" b="1" dirty="0" smtClean="0"/>
              <a:t>Appellant</a:t>
            </a:r>
            <a:r>
              <a:rPr lang="en-US" dirty="0" smtClean="0"/>
              <a:t>—the person/persons who is appealing to a higher court (this is usually the party who lost at the prior level of court)</a:t>
            </a:r>
          </a:p>
          <a:p>
            <a:r>
              <a:rPr lang="en-US" b="1" dirty="0" smtClean="0"/>
              <a:t>Respondent</a:t>
            </a:r>
            <a:r>
              <a:rPr lang="en-US" dirty="0" smtClean="0"/>
              <a:t>—the person/persons on the other side of the case</a:t>
            </a:r>
            <a:endParaRPr lang="en-US" dirty="0"/>
          </a:p>
        </p:txBody>
      </p:sp>
      <p:pic>
        <p:nvPicPr>
          <p:cNvPr id="5" name="Content Placeholder 4" descr="iStock_000003746487XSmall.jpg"/>
          <p:cNvPicPr>
            <a:picLocks noGrp="1" noChangeAspect="1"/>
          </p:cNvPicPr>
          <p:nvPr>
            <p:ph sz="half" idx="2"/>
          </p:nvPr>
        </p:nvPicPr>
        <p:blipFill>
          <a:blip r:embed="rId2">
            <a:extLst>
              <a:ext uri="{28A0092B-C50C-407E-A947-70E740481C1C}">
                <a14:useLocalDpi xmlns:a14="http://schemas.microsoft.com/office/drawing/2010/main" val="0"/>
              </a:ext>
            </a:extLst>
          </a:blip>
          <a:srcRect t="-34448" b="-34448"/>
          <a:stretch>
            <a:fillRect/>
          </a:stretch>
        </p:blipFill>
        <p:spPr>
          <a:xfrm>
            <a:off x="4648200" y="1141084"/>
            <a:ext cx="4038600" cy="5716916"/>
          </a:xfrm>
        </p:spPr>
      </p:pic>
    </p:spTree>
    <p:extLst>
      <p:ext uri="{BB962C8B-B14F-4D97-AF65-F5344CB8AC3E}">
        <p14:creationId xmlns:p14="http://schemas.microsoft.com/office/powerpoint/2010/main" val="38393908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terms</a:t>
            </a:r>
            <a:endParaRPr lang="en-US" dirty="0"/>
          </a:p>
        </p:txBody>
      </p:sp>
      <p:sp>
        <p:nvSpPr>
          <p:cNvPr id="3" name="Content Placeholder 2"/>
          <p:cNvSpPr>
            <a:spLocks noGrp="1"/>
          </p:cNvSpPr>
          <p:nvPr>
            <p:ph sz="half" idx="1"/>
          </p:nvPr>
        </p:nvSpPr>
        <p:spPr/>
        <p:txBody>
          <a:bodyPr>
            <a:normAutofit fontScale="85000" lnSpcReduction="20000"/>
          </a:bodyPr>
          <a:lstStyle/>
          <a:p>
            <a:pPr lvl="0"/>
            <a:r>
              <a:rPr lang="en-US" b="1" dirty="0" smtClean="0"/>
              <a:t>Jurisdiction</a:t>
            </a:r>
            <a:r>
              <a:rPr lang="en-US" dirty="0" smtClean="0"/>
              <a:t>--basically asks who has the authority to make and enforce the law?  This implies rights, powers, and limits.  Should the ruling reside at the local, state or national (federal) level?</a:t>
            </a:r>
          </a:p>
          <a:p>
            <a:r>
              <a:rPr lang="en-US" b="1" dirty="0" smtClean="0"/>
              <a:t>Precedent</a:t>
            </a:r>
            <a:r>
              <a:rPr lang="en-US" dirty="0" smtClean="0"/>
              <a:t>--Under the doctrine of precedent a prior judicial decision serves as a governing model for future cases arising under identical or similar facts.</a:t>
            </a:r>
            <a:endParaRPr lang="en-US" dirty="0"/>
          </a:p>
        </p:txBody>
      </p:sp>
      <p:pic>
        <p:nvPicPr>
          <p:cNvPr id="5" name="Content Placeholder 4" descr="27[1].jpg"/>
          <p:cNvPicPr>
            <a:picLocks noGrp="1" noChangeAspect="1"/>
          </p:cNvPicPr>
          <p:nvPr>
            <p:ph sz="half" idx="2"/>
          </p:nvPr>
        </p:nvPicPr>
        <p:blipFill>
          <a:blip r:embed="rId2" cstate="print"/>
          <a:stretch>
            <a:fillRect/>
          </a:stretch>
        </p:blipFill>
        <p:spPr>
          <a:xfrm>
            <a:off x="4572000" y="2133600"/>
            <a:ext cx="3962400" cy="3733800"/>
          </a:xfrm>
        </p:spPr>
      </p:pic>
    </p:spTree>
    <p:extLst>
      <p:ext uri="{BB962C8B-B14F-4D97-AF65-F5344CB8AC3E}">
        <p14:creationId xmlns:p14="http://schemas.microsoft.com/office/powerpoint/2010/main" val="13262448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Circuit Court of Appeals</a:t>
            </a:r>
            <a:endParaRPr lang="en-US" dirty="0"/>
          </a:p>
        </p:txBody>
      </p:sp>
      <p:pic>
        <p:nvPicPr>
          <p:cNvPr id="4" name="Content Placeholder 3" descr="judicial-system-1[1].gif"/>
          <p:cNvPicPr>
            <a:picLocks noGrp="1" noChangeAspect="1"/>
          </p:cNvPicPr>
          <p:nvPr>
            <p:ph idx="1"/>
          </p:nvPr>
        </p:nvPicPr>
        <p:blipFill>
          <a:blip r:embed="rId2" cstate="print"/>
          <a:stretch>
            <a:fillRect/>
          </a:stretch>
        </p:blipFill>
        <p:spPr>
          <a:xfrm>
            <a:off x="381000" y="1524000"/>
            <a:ext cx="8534400" cy="5105400"/>
          </a:xfrm>
        </p:spPr>
      </p:pic>
    </p:spTree>
    <p:extLst>
      <p:ext uri="{BB962C8B-B14F-4D97-AF65-F5344CB8AC3E}">
        <p14:creationId xmlns:p14="http://schemas.microsoft.com/office/powerpoint/2010/main" val="176580904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Supreme Court</a:t>
            </a:r>
            <a:endParaRPr lang="en-US" dirty="0"/>
          </a:p>
        </p:txBody>
      </p:sp>
      <p:pic>
        <p:nvPicPr>
          <p:cNvPr id="6" name="Content Placeholder 5" descr="500x_supremecourt.jpg"/>
          <p:cNvPicPr>
            <a:picLocks noGrp="1" noChangeAspect="1"/>
          </p:cNvPicPr>
          <p:nvPr>
            <p:ph sz="half" idx="1"/>
          </p:nvPr>
        </p:nvPicPr>
        <p:blipFill>
          <a:blip r:embed="rId2"/>
          <a:stretch>
            <a:fillRect/>
          </a:stretch>
        </p:blipFill>
        <p:spPr>
          <a:xfrm>
            <a:off x="457200" y="2587111"/>
            <a:ext cx="4038600" cy="2996641"/>
          </a:xfrm>
        </p:spPr>
      </p:pic>
      <p:sp>
        <p:nvSpPr>
          <p:cNvPr id="5" name="Text Placeholder 4"/>
          <p:cNvSpPr>
            <a:spLocks noGrp="1"/>
          </p:cNvSpPr>
          <p:nvPr>
            <p:ph sz="half" idx="2"/>
          </p:nvPr>
        </p:nvSpPr>
        <p:spPr/>
        <p:txBody>
          <a:bodyPr>
            <a:normAutofit fontScale="92500" lnSpcReduction="10000"/>
          </a:bodyPr>
          <a:lstStyle/>
          <a:p>
            <a:r>
              <a:rPr lang="en-US" dirty="0" smtClean="0"/>
              <a:t>The only court specifically established by the U.S. Constitution (it grants Congress the power to create ‘inferior courts’)</a:t>
            </a:r>
          </a:p>
          <a:p>
            <a:r>
              <a:rPr lang="en-US" dirty="0" smtClean="0"/>
              <a:t>Final arbiter of the U.S. Constitution</a:t>
            </a:r>
          </a:p>
          <a:p>
            <a:r>
              <a:rPr lang="en-US" dirty="0" smtClean="0"/>
              <a:t>Nine members of the Court—nominated by President, confirmed by Congress</a:t>
            </a:r>
          </a:p>
          <a:p>
            <a:endParaRPr lang="en-US" dirty="0"/>
          </a:p>
        </p:txBody>
      </p:sp>
    </p:spTree>
    <p:extLst>
      <p:ext uri="{BB962C8B-B14F-4D97-AF65-F5344CB8AC3E}">
        <p14:creationId xmlns:p14="http://schemas.microsoft.com/office/powerpoint/2010/main" val="8622526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American Society</a:t>
            </a:r>
            <a:endParaRPr lang="en-US" dirty="0"/>
          </a:p>
        </p:txBody>
      </p:sp>
      <p:sp>
        <p:nvSpPr>
          <p:cNvPr id="3" name="Content Placeholder 2"/>
          <p:cNvSpPr>
            <a:spLocks noGrp="1"/>
          </p:cNvSpPr>
          <p:nvPr>
            <p:ph sz="half" idx="1"/>
          </p:nvPr>
        </p:nvSpPr>
        <p:spPr/>
        <p:txBody>
          <a:bodyPr/>
          <a:lstStyle/>
          <a:p>
            <a:r>
              <a:rPr lang="en-US" dirty="0" smtClean="0"/>
              <a:t>Civic responsibilities</a:t>
            </a:r>
          </a:p>
          <a:p>
            <a:r>
              <a:rPr lang="en-US" dirty="0" smtClean="0"/>
              <a:t>How are ethics developed?</a:t>
            </a:r>
          </a:p>
          <a:p>
            <a:r>
              <a:rPr lang="en-US" dirty="0" smtClean="0"/>
              <a:t>Relevance to the field?</a:t>
            </a:r>
          </a:p>
          <a:p>
            <a:r>
              <a:rPr lang="en-US" dirty="0" smtClean="0"/>
              <a:t>The concept of “responsibility” (to whom and why?)</a:t>
            </a:r>
          </a:p>
          <a:p>
            <a:endParaRPr lang="en-US" dirty="0"/>
          </a:p>
        </p:txBody>
      </p:sp>
      <p:pic>
        <p:nvPicPr>
          <p:cNvPr id="7" name="Content Placeholder 6" descr="ethics_header[1].jpg"/>
          <p:cNvPicPr>
            <a:picLocks noGrp="1" noChangeAspect="1"/>
          </p:cNvPicPr>
          <p:nvPr>
            <p:ph sz="half" idx="2"/>
          </p:nvPr>
        </p:nvPicPr>
        <p:blipFill>
          <a:blip r:embed="rId2" cstate="print"/>
          <a:stretch>
            <a:fillRect/>
          </a:stretch>
        </p:blipFill>
        <p:spPr>
          <a:xfrm>
            <a:off x="4800600" y="2133600"/>
            <a:ext cx="4132306" cy="3581400"/>
          </a:xfrm>
          <a:prstGeom prst="round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58401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Court opinions</a:t>
            </a:r>
            <a:endParaRPr lang="en-US" dirty="0"/>
          </a:p>
        </p:txBody>
      </p:sp>
      <p:pic>
        <p:nvPicPr>
          <p:cNvPr id="5" name="Content Placeholder 4" descr="gavel%20iStock_000003118029XSmall.jpg"/>
          <p:cNvPicPr>
            <a:picLocks noGrp="1" noChangeAspect="1"/>
          </p:cNvPicPr>
          <p:nvPr>
            <p:ph sz="half" idx="1"/>
          </p:nvPr>
        </p:nvPicPr>
        <p:blipFill>
          <a:blip r:embed="rId2"/>
          <a:stretch>
            <a:fillRect/>
          </a:stretch>
        </p:blipFill>
        <p:spPr>
          <a:xfrm>
            <a:off x="223953" y="2209800"/>
            <a:ext cx="4271847" cy="3215496"/>
          </a:xfrm>
        </p:spPr>
      </p:pic>
      <p:sp>
        <p:nvSpPr>
          <p:cNvPr id="4" name="Content Placeholder 3"/>
          <p:cNvSpPr>
            <a:spLocks noGrp="1"/>
          </p:cNvSpPr>
          <p:nvPr>
            <p:ph sz="half" idx="2"/>
          </p:nvPr>
        </p:nvSpPr>
        <p:spPr>
          <a:xfrm>
            <a:off x="4648200" y="1773936"/>
            <a:ext cx="4191000" cy="4779264"/>
          </a:xfrm>
        </p:spPr>
        <p:txBody>
          <a:bodyPr>
            <a:normAutofit fontScale="92500" lnSpcReduction="20000"/>
          </a:bodyPr>
          <a:lstStyle/>
          <a:p>
            <a:r>
              <a:rPr lang="en-US" b="1" dirty="0" smtClean="0"/>
              <a:t>Majority</a:t>
            </a:r>
            <a:r>
              <a:rPr lang="en-US" dirty="0" smtClean="0"/>
              <a:t>—ruling opinion; rationale for the ruling (usually authored by one Justice)</a:t>
            </a:r>
          </a:p>
          <a:p>
            <a:r>
              <a:rPr lang="en-US" b="1" dirty="0" smtClean="0"/>
              <a:t>Concurring opinion</a:t>
            </a:r>
            <a:r>
              <a:rPr lang="en-US" dirty="0" smtClean="0"/>
              <a:t>—agrees with majority but wants to emphasize different rationale (can be multiple concurrences)</a:t>
            </a:r>
          </a:p>
          <a:p>
            <a:r>
              <a:rPr lang="en-US" b="1" dirty="0" smtClean="0"/>
              <a:t>Dissent</a:t>
            </a:r>
            <a:r>
              <a:rPr lang="en-US" dirty="0" smtClean="0"/>
              <a:t>—judges who disagree with the ruling on one point or another may write a dissent</a:t>
            </a:r>
            <a:endParaRPr lang="en-US" dirty="0"/>
          </a:p>
        </p:txBody>
      </p:sp>
    </p:spTree>
    <p:extLst>
      <p:ext uri="{BB962C8B-B14F-4D97-AF65-F5344CB8AC3E}">
        <p14:creationId xmlns:p14="http://schemas.microsoft.com/office/powerpoint/2010/main" val="304129815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22916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Ethics: system of moral principles that guide behavior/decisions</a:t>
            </a:r>
            <a:endParaRPr lang="en-US" dirty="0"/>
          </a:p>
        </p:txBody>
      </p:sp>
      <p:sp>
        <p:nvSpPr>
          <p:cNvPr id="4" name="Content Placeholder 3"/>
          <p:cNvSpPr>
            <a:spLocks noGrp="1"/>
          </p:cNvSpPr>
          <p:nvPr>
            <p:ph sz="half" idx="1"/>
          </p:nvPr>
        </p:nvSpPr>
        <p:spPr>
          <a:xfrm>
            <a:off x="457200" y="1773936"/>
            <a:ext cx="3429000" cy="4623816"/>
          </a:xfrm>
        </p:spPr>
        <p:txBody>
          <a:bodyPr>
            <a:normAutofit/>
          </a:bodyPr>
          <a:lstStyle/>
          <a:p>
            <a:r>
              <a:rPr lang="en-US" sz="3200" dirty="0" smtClean="0"/>
              <a:t>Concern for Self</a:t>
            </a:r>
          </a:p>
          <a:p>
            <a:r>
              <a:rPr lang="en-US" sz="3200" dirty="0" smtClean="0"/>
              <a:t>Concern for Other</a:t>
            </a:r>
          </a:p>
          <a:p>
            <a:r>
              <a:rPr lang="en-US" sz="3200" dirty="0" smtClean="0"/>
              <a:t>Concern for all—(</a:t>
            </a:r>
            <a:r>
              <a:rPr lang="en-US" sz="3200" dirty="0" err="1" smtClean="0"/>
              <a:t>i.e.,“society</a:t>
            </a:r>
            <a:r>
              <a:rPr lang="en-US" sz="3200" dirty="0" smtClean="0"/>
              <a:t>”)</a:t>
            </a:r>
            <a:endParaRPr lang="en-US" sz="3200" dirty="0"/>
          </a:p>
        </p:txBody>
      </p:sp>
      <p:pic>
        <p:nvPicPr>
          <p:cNvPr id="10" name="Content Placeholder 9" descr="ethics-question1[1].jpg"/>
          <p:cNvPicPr>
            <a:picLocks noGrp="1" noChangeAspect="1"/>
          </p:cNvPicPr>
          <p:nvPr>
            <p:ph sz="half" idx="2"/>
          </p:nvPr>
        </p:nvPicPr>
        <p:blipFill>
          <a:blip r:embed="rId2" cstate="print"/>
          <a:stretch>
            <a:fillRect/>
          </a:stretch>
        </p:blipFill>
        <p:spPr>
          <a:xfrm>
            <a:off x="3810000" y="2438400"/>
            <a:ext cx="5029200" cy="4038600"/>
          </a:xfrm>
        </p:spPr>
      </p:pic>
    </p:spTree>
    <p:extLst>
      <p:ext uri="{BB962C8B-B14F-4D97-AF65-F5344CB8AC3E}">
        <p14:creationId xmlns:p14="http://schemas.microsoft.com/office/powerpoint/2010/main" val="2768570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Libertarianism + </a:t>
            </a:r>
            <a:r>
              <a:rPr lang="en-US" dirty="0" err="1" smtClean="0"/>
              <a:t>Communitarianism</a:t>
            </a:r>
            <a:endParaRPr lang="en-US" dirty="0"/>
          </a:p>
        </p:txBody>
      </p:sp>
      <p:pic>
        <p:nvPicPr>
          <p:cNvPr id="5" name="Content Placeholder 4" descr="885047[1].gif"/>
          <p:cNvPicPr>
            <a:picLocks noGrp="1" noChangeAspect="1"/>
          </p:cNvPicPr>
          <p:nvPr>
            <p:ph sz="half" idx="1"/>
          </p:nvPr>
        </p:nvPicPr>
        <p:blipFill>
          <a:blip r:embed="rId2" cstate="print"/>
          <a:stretch>
            <a:fillRect/>
          </a:stretch>
        </p:blipFill>
        <p:spPr>
          <a:xfrm>
            <a:off x="228600" y="1828800"/>
            <a:ext cx="4495800" cy="4648200"/>
          </a:xfrm>
        </p:spPr>
      </p:pic>
      <p:sp>
        <p:nvSpPr>
          <p:cNvPr id="4" name="Content Placeholder 3"/>
          <p:cNvSpPr>
            <a:spLocks noGrp="1"/>
          </p:cNvSpPr>
          <p:nvPr>
            <p:ph sz="half" idx="2"/>
          </p:nvPr>
        </p:nvSpPr>
        <p:spPr/>
        <p:txBody>
          <a:bodyPr>
            <a:normAutofit fontScale="85000" lnSpcReduction="20000"/>
          </a:bodyPr>
          <a:lstStyle/>
          <a:p>
            <a:r>
              <a:rPr lang="en-US" b="1" dirty="0" smtClean="0"/>
              <a:t>Libertarian ethics</a:t>
            </a:r>
            <a:r>
              <a:rPr lang="en-US" dirty="0" smtClean="0"/>
              <a:t>: driven by individual concern; amoral (inasmuch as decisions are made </a:t>
            </a:r>
            <a:r>
              <a:rPr lang="en-US" dirty="0" err="1" smtClean="0"/>
              <a:t>situationally</a:t>
            </a:r>
            <a:r>
              <a:rPr lang="en-US" dirty="0" smtClean="0"/>
              <a:t> and not on universalist moral judgment); seeks liberation and autonomy; emphasizes </a:t>
            </a:r>
            <a:r>
              <a:rPr lang="en-US" dirty="0" err="1" smtClean="0"/>
              <a:t>particularism</a:t>
            </a:r>
            <a:endParaRPr lang="en-US" dirty="0" smtClean="0"/>
          </a:p>
          <a:p>
            <a:r>
              <a:rPr lang="en-US" b="1" dirty="0" smtClean="0"/>
              <a:t>Communitarian ethics</a:t>
            </a:r>
            <a:r>
              <a:rPr lang="en-US" dirty="0" smtClean="0"/>
              <a:t>: driven by community or collective concern; utilizes socially agreed-upon moral virtues; emphasizes advancement of collective</a:t>
            </a:r>
          </a:p>
          <a:p>
            <a:pPr>
              <a:buNone/>
            </a:pPr>
            <a:endParaRPr lang="en-US" dirty="0"/>
          </a:p>
        </p:txBody>
      </p:sp>
    </p:spTree>
    <p:extLst>
      <p:ext uri="{BB962C8B-B14F-4D97-AF65-F5344CB8AC3E}">
        <p14:creationId xmlns:p14="http://schemas.microsoft.com/office/powerpoint/2010/main" val="2343312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Kohlberg on moral development</a:t>
            </a:r>
            <a:endParaRPr lang="en-US" dirty="0"/>
          </a:p>
        </p:txBody>
      </p:sp>
      <p:pic>
        <p:nvPicPr>
          <p:cNvPr id="5" name="Content Placeholder 4" descr="ethics[1].jpg"/>
          <p:cNvPicPr>
            <a:picLocks noGrp="1" noChangeAspect="1"/>
          </p:cNvPicPr>
          <p:nvPr>
            <p:ph sz="half" idx="1"/>
          </p:nvPr>
        </p:nvPicPr>
        <p:blipFill>
          <a:blip r:embed="rId2" cstate="print">
            <a:duotone>
              <a:prstClr val="black"/>
              <a:schemeClr val="accent1">
                <a:tint val="45000"/>
                <a:satMod val="400000"/>
              </a:schemeClr>
            </a:duotone>
          </a:blip>
          <a:stretch>
            <a:fillRect/>
          </a:stretch>
        </p:blipFill>
        <p:spPr>
          <a:xfrm>
            <a:off x="228600" y="1752600"/>
            <a:ext cx="4572000" cy="4572000"/>
          </a:xfrm>
        </p:spPr>
      </p:pic>
      <p:sp>
        <p:nvSpPr>
          <p:cNvPr id="4" name="Content Placeholder 3"/>
          <p:cNvSpPr>
            <a:spLocks noGrp="1"/>
          </p:cNvSpPr>
          <p:nvPr>
            <p:ph sz="half" idx="2"/>
          </p:nvPr>
        </p:nvSpPr>
        <p:spPr/>
        <p:txBody>
          <a:bodyPr>
            <a:normAutofit fontScale="85000" lnSpcReduction="10000"/>
          </a:bodyPr>
          <a:lstStyle/>
          <a:p>
            <a:r>
              <a:rPr lang="en-US" b="1" dirty="0" smtClean="0"/>
              <a:t>Pre-conventional</a:t>
            </a:r>
            <a:r>
              <a:rPr lang="en-US" dirty="0" smtClean="0"/>
              <a:t>: 1. obedience and punishment avoidance; 2. self interest</a:t>
            </a:r>
          </a:p>
          <a:p>
            <a:r>
              <a:rPr lang="en-US" b="1" dirty="0" smtClean="0"/>
              <a:t>Conventional</a:t>
            </a:r>
            <a:r>
              <a:rPr lang="en-US" dirty="0" smtClean="0"/>
              <a:t>: 3. interpersonal accord/conformity; 4. law and order morality;</a:t>
            </a:r>
          </a:p>
          <a:p>
            <a:r>
              <a:rPr lang="en-US" b="1" dirty="0" smtClean="0"/>
              <a:t>Post-conventional</a:t>
            </a:r>
            <a:r>
              <a:rPr lang="en-US" dirty="0" smtClean="0"/>
              <a:t>: 5. Social contract (value differing viewpoints); 6. Universal ethical principles/principled conscience</a:t>
            </a:r>
            <a:endParaRPr lang="en-US" dirty="0"/>
          </a:p>
        </p:txBody>
      </p:sp>
    </p:spTree>
    <p:extLst>
      <p:ext uri="{BB962C8B-B14F-4D97-AF65-F5344CB8AC3E}">
        <p14:creationId xmlns:p14="http://schemas.microsoft.com/office/powerpoint/2010/main" val="259745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we study both law and ethics</a:t>
            </a:r>
            <a:endParaRPr lang="en-US" dirty="0"/>
          </a:p>
        </p:txBody>
      </p:sp>
      <p:sp>
        <p:nvSpPr>
          <p:cNvPr id="3" name="Content Placeholder 2"/>
          <p:cNvSpPr>
            <a:spLocks noGrp="1"/>
          </p:cNvSpPr>
          <p:nvPr>
            <p:ph sz="half" idx="1"/>
          </p:nvPr>
        </p:nvSpPr>
        <p:spPr/>
        <p:txBody>
          <a:bodyPr/>
          <a:lstStyle/>
          <a:p>
            <a:r>
              <a:rPr lang="en-US" dirty="0" smtClean="0"/>
              <a:t>Making decisions</a:t>
            </a:r>
          </a:p>
          <a:p>
            <a:r>
              <a:rPr lang="en-US" dirty="0" smtClean="0"/>
              <a:t>What those decisions say about us</a:t>
            </a:r>
          </a:p>
          <a:p>
            <a:r>
              <a:rPr lang="en-US" dirty="0" smtClean="0"/>
              <a:t>How those decisions impact others</a:t>
            </a:r>
          </a:p>
          <a:p>
            <a:r>
              <a:rPr lang="en-US" dirty="0" smtClean="0"/>
              <a:t>Law and ethics work hand in hand on that front</a:t>
            </a:r>
            <a:endParaRPr lang="en-US" dirty="0"/>
          </a:p>
        </p:txBody>
      </p:sp>
      <p:pic>
        <p:nvPicPr>
          <p:cNvPr id="21" name="Content Placeholder 20" descr="What-is-the-cause-of-media-bias-2[1].jpg"/>
          <p:cNvPicPr>
            <a:picLocks noGrp="1" noChangeAspect="1"/>
          </p:cNvPicPr>
          <p:nvPr>
            <p:ph sz="half" idx="2"/>
          </p:nvPr>
        </p:nvPicPr>
        <p:blipFill>
          <a:blip r:embed="rId2" cstate="print"/>
          <a:stretch>
            <a:fillRect/>
          </a:stretch>
        </p:blipFill>
        <p:spPr>
          <a:xfrm>
            <a:off x="4572000" y="1600200"/>
            <a:ext cx="4267200" cy="4724399"/>
          </a:xfrm>
        </p:spPr>
      </p:pic>
    </p:spTree>
    <p:extLst>
      <p:ext uri="{BB962C8B-B14F-4D97-AF65-F5344CB8AC3E}">
        <p14:creationId xmlns:p14="http://schemas.microsoft.com/office/powerpoint/2010/main" val="2049482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Edward Snowden</a:t>
            </a:r>
            <a:endParaRPr lang="en-US" dirty="0"/>
          </a:p>
        </p:txBody>
      </p:sp>
      <p:pic>
        <p:nvPicPr>
          <p:cNvPr id="5" name="Content Placeholder 4" descr="snowden102way_sq-e640efc5481e6a88137c4aa402822717bc5c48b2-s6-c30.jpg"/>
          <p:cNvPicPr>
            <a:picLocks noGrp="1" noChangeAspect="1"/>
          </p:cNvPicPr>
          <p:nvPr>
            <p:ph sz="half" idx="1"/>
          </p:nvPr>
        </p:nvPicPr>
        <p:blipFill>
          <a:blip r:embed="rId2">
            <a:extLst>
              <a:ext uri="{28A0092B-C50C-407E-A947-70E740481C1C}">
                <a14:useLocalDpi xmlns:a14="http://schemas.microsoft.com/office/drawing/2010/main" val="0"/>
              </a:ext>
            </a:extLst>
          </a:blip>
          <a:srcRect l="5384" r="5384"/>
          <a:stretch>
            <a:fillRect/>
          </a:stretch>
        </p:blipFill>
        <p:spPr/>
      </p:pic>
      <p:sp>
        <p:nvSpPr>
          <p:cNvPr id="4" name="Content Placeholder 3"/>
          <p:cNvSpPr>
            <a:spLocks noGrp="1"/>
          </p:cNvSpPr>
          <p:nvPr>
            <p:ph sz="half" idx="2"/>
          </p:nvPr>
        </p:nvSpPr>
        <p:spPr/>
        <p:txBody>
          <a:bodyPr>
            <a:normAutofit fontScale="92500" lnSpcReduction="10000"/>
          </a:bodyPr>
          <a:lstStyle/>
          <a:p>
            <a:r>
              <a:rPr lang="en-US" dirty="0" smtClean="0"/>
              <a:t>Ethics versus law</a:t>
            </a:r>
          </a:p>
          <a:p>
            <a:r>
              <a:rPr lang="en-US" dirty="0" smtClean="0"/>
              <a:t>PATRIOT ACT</a:t>
            </a:r>
          </a:p>
          <a:p>
            <a:r>
              <a:rPr lang="en-US" dirty="0"/>
              <a:t>Fourth </a:t>
            </a:r>
            <a:r>
              <a:rPr lang="en-US" dirty="0" smtClean="0"/>
              <a:t>Amendment</a:t>
            </a:r>
            <a:r>
              <a:rPr lang="en-US" sz="2600" dirty="0" smtClean="0"/>
              <a:t> (‘The </a:t>
            </a:r>
            <a:r>
              <a:rPr lang="en-US" sz="2600" dirty="0"/>
              <a:t>right of the people to be secure in their persons, houses, papers, and effects, against unreasonable searches and </a:t>
            </a:r>
            <a:r>
              <a:rPr lang="en-US" sz="2600" dirty="0" smtClean="0"/>
              <a:t>seizures)</a:t>
            </a:r>
          </a:p>
          <a:p>
            <a:r>
              <a:rPr lang="en-US" dirty="0" smtClean="0"/>
              <a:t>First Amendment</a:t>
            </a:r>
          </a:p>
          <a:p>
            <a:endParaRPr lang="en-US" dirty="0"/>
          </a:p>
          <a:p>
            <a:pPr marL="0" indent="0">
              <a:buNone/>
            </a:pPr>
            <a:r>
              <a:rPr lang="en-US" dirty="0" smtClean="0"/>
              <a:t>What would you do?</a:t>
            </a:r>
            <a:endParaRPr lang="en-US" dirty="0"/>
          </a:p>
        </p:txBody>
      </p:sp>
    </p:spTree>
    <p:extLst>
      <p:ext uri="{BB962C8B-B14F-4D97-AF65-F5344CB8AC3E}">
        <p14:creationId xmlns:p14="http://schemas.microsoft.com/office/powerpoint/2010/main" val="4162139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key First Amendment sites</a:t>
            </a:r>
            <a:endParaRPr lang="en-US" dirty="0"/>
          </a:p>
        </p:txBody>
      </p:sp>
      <p:sp>
        <p:nvSpPr>
          <p:cNvPr id="6" name="Content Placeholder 5"/>
          <p:cNvSpPr>
            <a:spLocks noGrp="1"/>
          </p:cNvSpPr>
          <p:nvPr>
            <p:ph idx="1"/>
          </p:nvPr>
        </p:nvSpPr>
        <p:spPr/>
        <p:txBody>
          <a:bodyPr/>
          <a:lstStyle/>
          <a:p>
            <a:r>
              <a:rPr lang="en-US" dirty="0" smtClean="0">
                <a:hlinkClick r:id="rId2"/>
              </a:rPr>
              <a:t>www.firstamendmentcenter.org/</a:t>
            </a:r>
            <a:endParaRPr lang="en-US" dirty="0" smtClean="0"/>
          </a:p>
          <a:p>
            <a:r>
              <a:rPr lang="en-US" dirty="0" smtClean="0">
                <a:hlinkClick r:id="rId3"/>
              </a:rPr>
              <a:t>www.splc.org/</a:t>
            </a:r>
            <a:endParaRPr lang="en-US" dirty="0" smtClean="0"/>
          </a:p>
          <a:p>
            <a:r>
              <a:rPr lang="en-US" dirty="0" smtClean="0">
                <a:hlinkClick r:id="rId4"/>
              </a:rPr>
              <a:t>www.oyez.org/cases</a:t>
            </a:r>
            <a:endParaRPr lang="en-US" dirty="0" smtClean="0"/>
          </a:p>
          <a:p>
            <a:r>
              <a:rPr lang="en-US" smtClean="0">
                <a:hlinkClick r:id="rId5"/>
              </a:rPr>
              <a:t>www.law.cornell.edu</a:t>
            </a:r>
            <a:endParaRPr lang="en-US" smtClean="0"/>
          </a:p>
          <a:p>
            <a:pPr>
              <a:buNone/>
            </a:pPr>
            <a:endParaRPr lang="en-US" dirty="0"/>
          </a:p>
        </p:txBody>
      </p:sp>
    </p:spTree>
    <p:extLst>
      <p:ext uri="{BB962C8B-B14F-4D97-AF65-F5344CB8AC3E}">
        <p14:creationId xmlns:p14="http://schemas.microsoft.com/office/powerpoint/2010/main" val="202901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Law and Ethics?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Journalism is a field based on public service</a:t>
            </a:r>
          </a:p>
          <a:p>
            <a:r>
              <a:rPr lang="en-US" dirty="0" smtClean="0"/>
              <a:t>In serving the interests of others, knowing the  limits and ramifications of our actions is essential</a:t>
            </a:r>
          </a:p>
          <a:p>
            <a:r>
              <a:rPr lang="en-US" dirty="0" smtClean="0"/>
              <a:t>Journalism evolved from the democratic design of self-governance and serves as the role of “watchdog”</a:t>
            </a:r>
          </a:p>
          <a:p>
            <a:r>
              <a:rPr lang="en-US" dirty="0" smtClean="0"/>
              <a:t>As Americans (not even journalists), we have a responsibility as members of a democratic society to be informed and aware of legal and ethical issues to make informed choices</a:t>
            </a:r>
            <a:endParaRPr lang="en-US" dirty="0"/>
          </a:p>
        </p:txBody>
      </p:sp>
    </p:spTree>
    <p:extLst>
      <p:ext uri="{BB962C8B-B14F-4D97-AF65-F5344CB8AC3E}">
        <p14:creationId xmlns:p14="http://schemas.microsoft.com/office/powerpoint/2010/main" val="2882249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 and ethics = </a:t>
            </a:r>
            <a:br>
              <a:rPr lang="en-US" dirty="0" smtClean="0"/>
            </a:br>
            <a:r>
              <a:rPr lang="en-US" dirty="0" smtClean="0"/>
              <a:t>freedom + responsibility</a:t>
            </a:r>
            <a:endParaRPr lang="en-US" dirty="0"/>
          </a:p>
        </p:txBody>
      </p:sp>
      <p:sp>
        <p:nvSpPr>
          <p:cNvPr id="3" name="Content Placeholder 2"/>
          <p:cNvSpPr>
            <a:spLocks noGrp="1"/>
          </p:cNvSpPr>
          <p:nvPr>
            <p:ph sz="half" idx="1"/>
          </p:nvPr>
        </p:nvSpPr>
        <p:spPr/>
        <p:txBody>
          <a:bodyPr/>
          <a:lstStyle/>
          <a:p>
            <a:r>
              <a:rPr lang="en-US" dirty="0" smtClean="0"/>
              <a:t>How values and social context inform decision-making</a:t>
            </a:r>
          </a:p>
          <a:p>
            <a:r>
              <a:rPr lang="en-US" dirty="0" smtClean="0"/>
              <a:t>Navigating fuzzy lines</a:t>
            </a:r>
          </a:p>
          <a:p>
            <a:r>
              <a:rPr lang="en-US" dirty="0" smtClean="0"/>
              <a:t>Limits of language</a:t>
            </a:r>
          </a:p>
          <a:p>
            <a:r>
              <a:rPr lang="en-US" dirty="0" smtClean="0"/>
              <a:t>Can we be both responsible and free?  </a:t>
            </a:r>
            <a:endParaRPr lang="en-US" dirty="0"/>
          </a:p>
        </p:txBody>
      </p:sp>
      <p:pic>
        <p:nvPicPr>
          <p:cNvPr id="5" name="Content Placeholder 4" descr="j0387196[1].jpg"/>
          <p:cNvPicPr>
            <a:picLocks noGrp="1" noChangeAspect="1"/>
          </p:cNvPicPr>
          <p:nvPr>
            <p:ph sz="half" idx="2"/>
          </p:nvPr>
        </p:nvPicPr>
        <p:blipFill>
          <a:blip r:embed="rId2" cstate="print"/>
          <a:stretch>
            <a:fillRect/>
          </a:stretch>
        </p:blipFill>
        <p:spPr>
          <a:xfrm>
            <a:off x="4838700" y="2457799"/>
            <a:ext cx="3657600" cy="3255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170549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organizing principle of democracy: Federalism</a:t>
            </a:r>
            <a:endParaRPr lang="en-US" dirty="0"/>
          </a:p>
        </p:txBody>
      </p:sp>
      <p:pic>
        <p:nvPicPr>
          <p:cNvPr id="5" name="Content Placeholder 4" descr="federalist-712192[1].jpg"/>
          <p:cNvPicPr>
            <a:picLocks noGrp="1" noChangeAspect="1"/>
          </p:cNvPicPr>
          <p:nvPr>
            <p:ph sz="half" idx="1"/>
          </p:nvPr>
        </p:nvPicPr>
        <p:blipFill>
          <a:blip r:embed="rId2" cstate="print"/>
          <a:stretch>
            <a:fillRect/>
          </a:stretch>
        </p:blipFill>
        <p:spPr>
          <a:xfrm>
            <a:off x="838200" y="1752600"/>
            <a:ext cx="3276600" cy="4572000"/>
          </a:xfrm>
        </p:spPr>
      </p:pic>
      <p:sp>
        <p:nvSpPr>
          <p:cNvPr id="4" name="Content Placeholder 3"/>
          <p:cNvSpPr>
            <a:spLocks noGrp="1"/>
          </p:cNvSpPr>
          <p:nvPr>
            <p:ph sz="half" idx="2"/>
          </p:nvPr>
        </p:nvSpPr>
        <p:spPr/>
        <p:txBody>
          <a:bodyPr>
            <a:normAutofit fontScale="92500" lnSpcReduction="10000"/>
          </a:bodyPr>
          <a:lstStyle/>
          <a:p>
            <a:r>
              <a:rPr lang="en-US" dirty="0" smtClean="0"/>
              <a:t>Constitutional division between central governing body for all and constituent groups (i.e. federal government shares governance with states)</a:t>
            </a:r>
          </a:p>
          <a:p>
            <a:r>
              <a:rPr lang="en-US" dirty="0" smtClean="0"/>
              <a:t>Also, representative government—we elect people who represent our ideas about how we wish to be governed</a:t>
            </a:r>
          </a:p>
          <a:p>
            <a:endParaRPr lang="en-US" dirty="0"/>
          </a:p>
        </p:txBody>
      </p:sp>
    </p:spTree>
    <p:extLst>
      <p:ext uri="{BB962C8B-B14F-4D97-AF65-F5344CB8AC3E}">
        <p14:creationId xmlns:p14="http://schemas.microsoft.com/office/powerpoint/2010/main" val="9645608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some Founding Fathers divided</a:t>
            </a:r>
            <a:endParaRPr lang="en-US" dirty="0"/>
          </a:p>
        </p:txBody>
      </p:sp>
      <p:sp>
        <p:nvSpPr>
          <p:cNvPr id="3" name="Content Placeholder 2"/>
          <p:cNvSpPr>
            <a:spLocks noGrp="1"/>
          </p:cNvSpPr>
          <p:nvPr>
            <p:ph sz="half" idx="1"/>
          </p:nvPr>
        </p:nvSpPr>
        <p:spPr/>
        <p:txBody>
          <a:bodyPr>
            <a:normAutofit/>
          </a:bodyPr>
          <a:lstStyle/>
          <a:p>
            <a:pPr marL="0" indent="0">
              <a:buNone/>
            </a:pPr>
            <a:r>
              <a:rPr lang="en-US" sz="3200" b="1" dirty="0" smtClean="0"/>
              <a:t>Federalists</a:t>
            </a:r>
          </a:p>
          <a:p>
            <a:r>
              <a:rPr lang="en-US" sz="3200" dirty="0" smtClean="0"/>
              <a:t>Alexander Hamilton</a:t>
            </a:r>
          </a:p>
          <a:p>
            <a:r>
              <a:rPr lang="en-US" sz="3200" dirty="0" smtClean="0"/>
              <a:t>George Washington</a:t>
            </a:r>
          </a:p>
          <a:p>
            <a:r>
              <a:rPr lang="en-US" sz="3200" dirty="0" smtClean="0"/>
              <a:t>James Madison</a:t>
            </a:r>
          </a:p>
          <a:p>
            <a:r>
              <a:rPr lang="en-US" sz="3200" dirty="0" smtClean="0"/>
              <a:t>John Adams</a:t>
            </a:r>
            <a:endParaRPr lang="en-US" sz="3200" dirty="0"/>
          </a:p>
        </p:txBody>
      </p:sp>
      <p:sp>
        <p:nvSpPr>
          <p:cNvPr id="4" name="Content Placeholder 3"/>
          <p:cNvSpPr>
            <a:spLocks noGrp="1"/>
          </p:cNvSpPr>
          <p:nvPr>
            <p:ph sz="half" idx="2"/>
          </p:nvPr>
        </p:nvSpPr>
        <p:spPr/>
        <p:txBody>
          <a:bodyPr>
            <a:normAutofit/>
          </a:bodyPr>
          <a:lstStyle/>
          <a:p>
            <a:pPr marL="0" indent="0">
              <a:spcBef>
                <a:spcPts val="0"/>
              </a:spcBef>
              <a:buNone/>
            </a:pPr>
            <a:r>
              <a:rPr lang="en-US" sz="3200" b="1" dirty="0" err="1" smtClean="0"/>
              <a:t>Confederalists</a:t>
            </a:r>
            <a:endParaRPr lang="en-US" sz="3200" b="1" dirty="0" smtClean="0"/>
          </a:p>
          <a:p>
            <a:pPr marL="0" indent="0">
              <a:spcBef>
                <a:spcPts val="0"/>
              </a:spcBef>
              <a:buNone/>
            </a:pPr>
            <a:r>
              <a:rPr lang="en-US" sz="3200" b="1" dirty="0" smtClean="0"/>
              <a:t> (Anti-Federalists)</a:t>
            </a:r>
          </a:p>
          <a:p>
            <a:pPr>
              <a:spcBef>
                <a:spcPts val="0"/>
              </a:spcBef>
            </a:pPr>
            <a:r>
              <a:rPr lang="en-US" sz="3200" dirty="0" smtClean="0"/>
              <a:t>Thomas Paine</a:t>
            </a:r>
          </a:p>
          <a:p>
            <a:pPr>
              <a:spcBef>
                <a:spcPts val="0"/>
              </a:spcBef>
            </a:pPr>
            <a:r>
              <a:rPr lang="en-US" sz="3200" dirty="0" smtClean="0"/>
              <a:t>Samuel Adams</a:t>
            </a:r>
          </a:p>
          <a:p>
            <a:pPr>
              <a:spcBef>
                <a:spcPts val="0"/>
              </a:spcBef>
            </a:pPr>
            <a:r>
              <a:rPr lang="en-US" sz="3200" dirty="0" smtClean="0"/>
              <a:t>Patrick Henry</a:t>
            </a:r>
          </a:p>
          <a:p>
            <a:pPr>
              <a:spcBef>
                <a:spcPts val="0"/>
              </a:spcBef>
            </a:pPr>
            <a:r>
              <a:rPr lang="en-US" sz="3200" dirty="0" smtClean="0"/>
              <a:t>John Hancock</a:t>
            </a:r>
            <a:endParaRPr lang="en-US" sz="3200" dirty="0"/>
          </a:p>
        </p:txBody>
      </p:sp>
    </p:spTree>
    <p:extLst>
      <p:ext uri="{BB962C8B-B14F-4D97-AF65-F5344CB8AC3E}">
        <p14:creationId xmlns:p14="http://schemas.microsoft.com/office/powerpoint/2010/main" val="30821146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terms</a:t>
            </a:r>
            <a:endParaRPr lang="en-US" dirty="0"/>
          </a:p>
        </p:txBody>
      </p:sp>
      <p:sp>
        <p:nvSpPr>
          <p:cNvPr id="4" name="Content Placeholder 3"/>
          <p:cNvSpPr>
            <a:spLocks noGrp="1"/>
          </p:cNvSpPr>
          <p:nvPr>
            <p:ph sz="half" idx="2"/>
          </p:nvPr>
        </p:nvSpPr>
        <p:spPr/>
        <p:txBody>
          <a:bodyPr>
            <a:normAutofit fontScale="92500" lnSpcReduction="10000"/>
          </a:bodyPr>
          <a:lstStyle/>
          <a:p>
            <a:r>
              <a:rPr lang="en-US" b="1" dirty="0" smtClean="0"/>
              <a:t>Confederates</a:t>
            </a:r>
            <a:r>
              <a:rPr lang="en-US" dirty="0" smtClean="0"/>
              <a:t>-- (</a:t>
            </a:r>
            <a:r>
              <a:rPr lang="en-US" dirty="0" err="1" smtClean="0"/>
              <a:t>confederalism</a:t>
            </a:r>
            <a:r>
              <a:rPr lang="en-US" dirty="0" smtClean="0"/>
              <a:t>) seek individual rule by states, smaller governing bodies.</a:t>
            </a:r>
          </a:p>
          <a:p>
            <a:r>
              <a:rPr lang="en-US" b="1" dirty="0" smtClean="0"/>
              <a:t>Federalists</a:t>
            </a:r>
            <a:r>
              <a:rPr lang="en-US" dirty="0" smtClean="0"/>
              <a:t> (federalism) seek larger dominant governance of central governing body (the federal government) with the state governance secondary in power.</a:t>
            </a:r>
          </a:p>
          <a:p>
            <a:endParaRPr lang="en-US" dirty="0"/>
          </a:p>
        </p:txBody>
      </p:sp>
      <p:pic>
        <p:nvPicPr>
          <p:cNvPr id="7" name="Content Placeholder 6" descr="Declaration.jpg"/>
          <p:cNvPicPr>
            <a:picLocks noGrp="1" noChangeAspect="1"/>
          </p:cNvPicPr>
          <p:nvPr>
            <p:ph sz="half" idx="1"/>
          </p:nvPr>
        </p:nvPicPr>
        <p:blipFill>
          <a:blip r:embed="rId2"/>
          <a:stretch>
            <a:fillRect/>
          </a:stretch>
        </p:blipFill>
        <p:spPr>
          <a:xfrm>
            <a:off x="195465" y="2209800"/>
            <a:ext cx="4651715" cy="3428999"/>
          </a:xfrm>
        </p:spPr>
      </p:pic>
    </p:spTree>
    <p:extLst>
      <p:ext uri="{BB962C8B-B14F-4D97-AF65-F5344CB8AC3E}">
        <p14:creationId xmlns:p14="http://schemas.microsoft.com/office/powerpoint/2010/main" val="24928142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key documents</a:t>
            </a:r>
            <a:endParaRPr lang="en-US" dirty="0"/>
          </a:p>
        </p:txBody>
      </p:sp>
      <p:pic>
        <p:nvPicPr>
          <p:cNvPr id="4" name="Content Placeholder 3" descr="6a00e55355c0d1883301053598dd8d970b-450wi.jpg"/>
          <p:cNvPicPr>
            <a:picLocks noGrp="1" noChangeAspect="1"/>
          </p:cNvPicPr>
          <p:nvPr>
            <p:ph idx="1"/>
          </p:nvPr>
        </p:nvPicPr>
        <p:blipFill>
          <a:blip r:embed="rId2">
            <a:extLst>
              <a:ext uri="{28A0092B-C50C-407E-A947-70E740481C1C}">
                <a14:useLocalDpi xmlns:a14="http://schemas.microsoft.com/office/drawing/2010/main" val="0"/>
              </a:ext>
            </a:extLst>
          </a:blip>
          <a:srcRect t="13390" b="13390"/>
          <a:stretch>
            <a:fillRect/>
          </a:stretch>
        </p:blipFill>
        <p:spPr/>
      </p:pic>
    </p:spTree>
    <p:extLst>
      <p:ext uri="{BB962C8B-B14F-4D97-AF65-F5344CB8AC3E}">
        <p14:creationId xmlns:p14="http://schemas.microsoft.com/office/powerpoint/2010/main" val="18008322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6282</TotalTime>
  <Words>1381</Words>
  <Application>Microsoft Macintosh PowerPoint</Application>
  <PresentationFormat>On-screen Show (4:3)</PresentationFormat>
  <Paragraphs>141</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An Introduction to the  American Legal System</vt:lpstr>
      <vt:lpstr>Law and American Society</vt:lpstr>
      <vt:lpstr>Ethics and American Society</vt:lpstr>
      <vt:lpstr>Why study Law and Ethics?</vt:lpstr>
      <vt:lpstr>Law and ethics =  freedom + responsibility</vt:lpstr>
      <vt:lpstr>Basic organizing principle of democracy: Federalism</vt:lpstr>
      <vt:lpstr>How some Founding Fathers divided</vt:lpstr>
      <vt:lpstr>Some terms</vt:lpstr>
      <vt:lpstr>Three key documents</vt:lpstr>
      <vt:lpstr>If we’re going to be independent…</vt:lpstr>
      <vt:lpstr>Declaration of Independence</vt:lpstr>
      <vt:lpstr>U.S. Constitution</vt:lpstr>
      <vt:lpstr>U.S. Constitution</vt:lpstr>
      <vt:lpstr>U.S. Constitution</vt:lpstr>
      <vt:lpstr>Bill of Rights</vt:lpstr>
      <vt:lpstr>Bill of Rights</vt:lpstr>
      <vt:lpstr>PowerPoint Presentation</vt:lpstr>
      <vt:lpstr>Government structure &amp; legal system</vt:lpstr>
      <vt:lpstr>Legal structure</vt:lpstr>
      <vt:lpstr>The trial justice process</vt:lpstr>
      <vt:lpstr>Why we focus on appellate decisions</vt:lpstr>
      <vt:lpstr>Types of law</vt:lpstr>
      <vt:lpstr>Types of law cont’d.</vt:lpstr>
      <vt:lpstr>Types of law cont’d.</vt:lpstr>
      <vt:lpstr>Terms</vt:lpstr>
      <vt:lpstr>More terms</vt:lpstr>
      <vt:lpstr>More terms</vt:lpstr>
      <vt:lpstr>U.S. Circuit Court of Appeals</vt:lpstr>
      <vt:lpstr>U.S. Supreme Court</vt:lpstr>
      <vt:lpstr>Types of Court opinions</vt:lpstr>
      <vt:lpstr>PowerPoint Presentation</vt:lpstr>
      <vt:lpstr>Ethics: system of moral principles that guide behavior/decisions</vt:lpstr>
      <vt:lpstr>Libertarianism + Communitarianism</vt:lpstr>
      <vt:lpstr>Kohlberg on moral development</vt:lpstr>
      <vt:lpstr>Why we study both law and ethics</vt:lpstr>
      <vt:lpstr>Case Study: Edward Snowden</vt:lpstr>
      <vt:lpstr>Some key First Amendment sites</vt:lpstr>
    </vt:vector>
  </TitlesOfParts>
  <Company>BVU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the  American Legal System</dc:title>
  <dc:creator>Andrea Frantz</dc:creator>
  <cp:lastModifiedBy>Andrea Frantz</cp:lastModifiedBy>
  <cp:revision>18</cp:revision>
  <dcterms:created xsi:type="dcterms:W3CDTF">2013-02-03T19:22:07Z</dcterms:created>
  <dcterms:modified xsi:type="dcterms:W3CDTF">2015-02-04T17:47:40Z</dcterms:modified>
</cp:coreProperties>
</file>