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6" r:id="rId4"/>
    <p:sldId id="257" r:id="rId5"/>
    <p:sldId id="258" r:id="rId6"/>
    <p:sldId id="259"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5" d="100"/>
          <a:sy n="55" d="100"/>
        </p:scale>
        <p:origin x="-123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3/2/15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3/2/15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3/2/15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3/2/15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3/2/15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3/2/15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3/2/15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3/2/15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3/2/15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3/2/15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3/2/15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3/2/15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Symbolic Speech &amp; </a:t>
            </a:r>
            <a:br>
              <a:rPr lang="en-US" dirty="0" smtClean="0"/>
            </a:br>
            <a:r>
              <a:rPr lang="en-US" dirty="0" smtClean="0"/>
              <a:t>Offending the Masses</a:t>
            </a:r>
            <a:endParaRPr lang="en-US" dirty="0"/>
          </a:p>
        </p:txBody>
      </p:sp>
      <p:sp>
        <p:nvSpPr>
          <p:cNvPr id="3" name="Subtitle 2"/>
          <p:cNvSpPr>
            <a:spLocks noGrp="1"/>
          </p:cNvSpPr>
          <p:nvPr>
            <p:ph type="subTitle" idx="1"/>
          </p:nvPr>
        </p:nvSpPr>
        <p:spPr/>
        <p:txBody>
          <a:bodyPr/>
          <a:lstStyle/>
          <a:p>
            <a:r>
              <a:rPr lang="en-US" dirty="0" smtClean="0"/>
              <a:t>Content-based protections</a:t>
            </a:r>
            <a:endParaRPr lang="en-US" dirty="0"/>
          </a:p>
        </p:txBody>
      </p:sp>
    </p:spTree>
    <p:extLst>
      <p:ext uri="{BB962C8B-B14F-4D97-AF65-F5344CB8AC3E}">
        <p14:creationId xmlns:p14="http://schemas.microsoft.com/office/powerpoint/2010/main" val="334261910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Guide for Test #1</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Test format: Definition, short answer, multiple choice, essay</a:t>
            </a:r>
          </a:p>
          <a:p>
            <a:r>
              <a:rPr lang="en-US" dirty="0" smtClean="0"/>
              <a:t>Cases for review: </a:t>
            </a:r>
          </a:p>
          <a:p>
            <a:pPr marL="514350" indent="-514350">
              <a:buFont typeface="+mj-lt"/>
              <a:buAutoNum type="arabicPeriod"/>
            </a:pPr>
            <a:r>
              <a:rPr lang="en-US" dirty="0" smtClean="0"/>
              <a:t>Minersville v. </a:t>
            </a:r>
            <a:r>
              <a:rPr lang="en-US" dirty="0" err="1" smtClean="0"/>
              <a:t>Gobitis</a:t>
            </a:r>
            <a:endParaRPr lang="en-US" dirty="0" smtClean="0"/>
          </a:p>
          <a:p>
            <a:pPr marL="514350" indent="-514350">
              <a:buFont typeface="+mj-lt"/>
              <a:buAutoNum type="arabicPeriod"/>
            </a:pPr>
            <a:r>
              <a:rPr lang="en-US" dirty="0" smtClean="0"/>
              <a:t>W. Virginia v. </a:t>
            </a:r>
            <a:r>
              <a:rPr lang="en-US" dirty="0" err="1" smtClean="0"/>
              <a:t>Barnette</a:t>
            </a:r>
            <a:endParaRPr lang="en-US" dirty="0" smtClean="0"/>
          </a:p>
          <a:p>
            <a:pPr marL="514350" indent="-514350">
              <a:buFont typeface="+mj-lt"/>
              <a:buAutoNum type="arabicPeriod"/>
            </a:pPr>
            <a:r>
              <a:rPr lang="en-US" dirty="0" smtClean="0"/>
              <a:t>Near v. Minnesota</a:t>
            </a:r>
          </a:p>
          <a:p>
            <a:pPr marL="514350" indent="-514350">
              <a:buFont typeface="+mj-lt"/>
              <a:buAutoNum type="arabicPeriod"/>
            </a:pPr>
            <a:r>
              <a:rPr lang="en-US" dirty="0" smtClean="0"/>
              <a:t>New York Times v. US</a:t>
            </a:r>
          </a:p>
          <a:p>
            <a:pPr marL="514350" indent="-514350">
              <a:buFont typeface="+mj-lt"/>
              <a:buAutoNum type="arabicPeriod"/>
            </a:pPr>
            <a:r>
              <a:rPr lang="en-US" dirty="0" smtClean="0"/>
              <a:t>R.A.V. v. St. Paul</a:t>
            </a:r>
          </a:p>
          <a:p>
            <a:pPr marL="514350" indent="-514350">
              <a:buFont typeface="+mj-lt"/>
              <a:buAutoNum type="arabicPeriod"/>
            </a:pPr>
            <a:r>
              <a:rPr lang="en-US" dirty="0" smtClean="0"/>
              <a:t>Brandenburg v. Ohio</a:t>
            </a:r>
          </a:p>
          <a:p>
            <a:pPr marL="514350" indent="-514350">
              <a:buFont typeface="+mj-lt"/>
              <a:buAutoNum type="arabicPeriod"/>
            </a:pPr>
            <a:r>
              <a:rPr lang="en-US" dirty="0" err="1" smtClean="0"/>
              <a:t>Chaplinsky</a:t>
            </a:r>
            <a:r>
              <a:rPr lang="en-US" dirty="0" smtClean="0"/>
              <a:t> v. New Hampshire</a:t>
            </a:r>
          </a:p>
          <a:p>
            <a:pPr marL="514350" indent="-514350">
              <a:buFont typeface="+mj-lt"/>
              <a:buAutoNum type="arabicPeriod"/>
            </a:pPr>
            <a:r>
              <a:rPr lang="en-US" dirty="0" smtClean="0"/>
              <a:t>Texas v. Johnson</a:t>
            </a:r>
          </a:p>
          <a:p>
            <a:pPr marL="514350" indent="-514350">
              <a:buFont typeface="+mj-lt"/>
              <a:buAutoNum type="arabicPeriod"/>
            </a:pPr>
            <a:endParaRPr lang="en-US" dirty="0"/>
          </a:p>
        </p:txBody>
      </p:sp>
    </p:spTree>
    <p:extLst>
      <p:ext uri="{BB962C8B-B14F-4D97-AF65-F5344CB8AC3E}">
        <p14:creationId xmlns:p14="http://schemas.microsoft.com/office/powerpoint/2010/main" val="78848268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Study Guide cont’d.</a:t>
            </a:r>
            <a:endParaRPr lang="en-US" dirty="0"/>
          </a:p>
        </p:txBody>
      </p:sp>
      <p:sp>
        <p:nvSpPr>
          <p:cNvPr id="3" name="Content Placeholder 2"/>
          <p:cNvSpPr>
            <a:spLocks noGrp="1"/>
          </p:cNvSpPr>
          <p:nvPr>
            <p:ph idx="1"/>
          </p:nvPr>
        </p:nvSpPr>
        <p:spPr/>
        <p:txBody>
          <a:bodyPr/>
          <a:lstStyle/>
          <a:p>
            <a:r>
              <a:rPr lang="en-US" dirty="0" smtClean="0"/>
              <a:t>Chapters 1-3</a:t>
            </a:r>
          </a:p>
          <a:p>
            <a:r>
              <a:rPr lang="en-US" dirty="0" smtClean="0"/>
              <a:t>Focus on key outcomes of cases, dates, rulings</a:t>
            </a:r>
          </a:p>
          <a:p>
            <a:r>
              <a:rPr lang="en-US" dirty="0" smtClean="0"/>
              <a:t>Review slides from lectures</a:t>
            </a:r>
          </a:p>
          <a:p>
            <a:r>
              <a:rPr lang="en-US" dirty="0" smtClean="0"/>
              <a:t>Make a vocabulary list (using key terms in text)</a:t>
            </a:r>
            <a:endParaRPr lang="en-US" dirty="0"/>
          </a:p>
        </p:txBody>
      </p:sp>
    </p:spTree>
    <p:extLst>
      <p:ext uri="{BB962C8B-B14F-4D97-AF65-F5344CB8AC3E}">
        <p14:creationId xmlns:p14="http://schemas.microsoft.com/office/powerpoint/2010/main" val="82526093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flag burning issue</a:t>
            </a:r>
            <a:endParaRPr lang="en-US" dirty="0"/>
          </a:p>
        </p:txBody>
      </p:sp>
      <p:pic>
        <p:nvPicPr>
          <p:cNvPr id="5" name="Content Placeholder 4" descr="Texas_podcast_large.jpg"/>
          <p:cNvPicPr>
            <a:picLocks noGrp="1" noChangeAspect="1"/>
          </p:cNvPicPr>
          <p:nvPr>
            <p:ph sz="half" idx="1"/>
          </p:nvPr>
        </p:nvPicPr>
        <p:blipFill>
          <a:blip r:embed="rId2">
            <a:extLst>
              <a:ext uri="{28A0092B-C50C-407E-A947-70E740481C1C}">
                <a14:useLocalDpi xmlns:a14="http://schemas.microsoft.com/office/drawing/2010/main" val="0"/>
              </a:ext>
            </a:extLst>
          </a:blip>
          <a:srcRect l="5384" r="5384"/>
          <a:stretch>
            <a:fillRect/>
          </a:stretch>
        </p:blipFill>
        <p:spPr/>
      </p:pic>
      <p:sp>
        <p:nvSpPr>
          <p:cNvPr id="4" name="Content Placeholder 3"/>
          <p:cNvSpPr>
            <a:spLocks noGrp="1"/>
          </p:cNvSpPr>
          <p:nvPr>
            <p:ph sz="half" idx="2"/>
          </p:nvPr>
        </p:nvSpPr>
        <p:spPr>
          <a:xfrm>
            <a:off x="4648200" y="1197429"/>
            <a:ext cx="4038600" cy="5406571"/>
          </a:xfrm>
        </p:spPr>
        <p:txBody>
          <a:bodyPr>
            <a:normAutofit fontScale="92500" lnSpcReduction="10000"/>
          </a:bodyPr>
          <a:lstStyle/>
          <a:p>
            <a:r>
              <a:rPr lang="en-US" sz="2400" dirty="0" smtClean="0"/>
              <a:t>Halter v. Nebraska (1907)—SCOTUS upheld the idea that flag desecration could be </a:t>
            </a:r>
            <a:r>
              <a:rPr lang="en-US" sz="2400" dirty="0" smtClean="0"/>
              <a:t>prohibited (can’t sell beer with flags on the labels)</a:t>
            </a:r>
            <a:endParaRPr lang="en-US" sz="2400" dirty="0" smtClean="0"/>
          </a:p>
          <a:p>
            <a:r>
              <a:rPr lang="en-US" sz="2400" dirty="0" smtClean="0"/>
              <a:t>1968—Congress passes Federal Flag Desecration Law</a:t>
            </a:r>
          </a:p>
          <a:p>
            <a:r>
              <a:rPr lang="en-US" sz="2400" dirty="0" smtClean="0"/>
              <a:t>1972—SCOTUS ruled that laws banning the “contempt” of the flag were overbroad/</a:t>
            </a:r>
            <a:r>
              <a:rPr lang="en-US" sz="2400" dirty="0" smtClean="0"/>
              <a:t>vague (Smith. V. </a:t>
            </a:r>
            <a:r>
              <a:rPr lang="en-US" sz="2400" dirty="0" err="1" smtClean="0"/>
              <a:t>Goguen</a:t>
            </a:r>
            <a:r>
              <a:rPr lang="en-US" sz="2400" dirty="0" smtClean="0"/>
              <a:t>)</a:t>
            </a:r>
            <a:endParaRPr lang="en-US" sz="2400" dirty="0" smtClean="0"/>
          </a:p>
          <a:p>
            <a:r>
              <a:rPr lang="en-US" sz="2400" dirty="0" smtClean="0"/>
              <a:t>1974—SCOTUS rules in Spence v. Washington that affixing peace sign stickers to flag constitutionally protected speech </a:t>
            </a:r>
          </a:p>
        </p:txBody>
      </p:sp>
    </p:spTree>
    <p:extLst>
      <p:ext uri="{BB962C8B-B14F-4D97-AF65-F5344CB8AC3E}">
        <p14:creationId xmlns:p14="http://schemas.microsoft.com/office/powerpoint/2010/main" val="25401621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1968 Federal Flag Desecration Act</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In response to anti-war protests (Vietnam) that involved flag burning</a:t>
            </a:r>
          </a:p>
          <a:p>
            <a:r>
              <a:rPr lang="en-US" dirty="0"/>
              <a:t>(a)(1) </a:t>
            </a:r>
            <a:r>
              <a:rPr lang="en-US" dirty="0" smtClean="0"/>
              <a:t>“Whoever </a:t>
            </a:r>
            <a:r>
              <a:rPr lang="en-US" dirty="0"/>
              <a:t>knowingly mutilates, defaces, physically defiles, burns, maintains on the floor or ground, or tramples upon any flag of the United States shall be fined under this title or imprisoned for not more than one year, or both</a:t>
            </a:r>
            <a:r>
              <a:rPr lang="en-US" dirty="0" smtClean="0"/>
              <a:t>.”</a:t>
            </a:r>
            <a:endParaRPr lang="en-US" dirty="0"/>
          </a:p>
        </p:txBody>
      </p:sp>
      <p:pic>
        <p:nvPicPr>
          <p:cNvPr id="5" name="Content Placeholder 4" descr="burn3.jpg"/>
          <p:cNvPicPr>
            <a:picLocks noGrp="1" noChangeAspect="1"/>
          </p:cNvPicPr>
          <p:nvPr>
            <p:ph sz="half" idx="2"/>
          </p:nvPr>
        </p:nvPicPr>
        <p:blipFill>
          <a:blip r:embed="rId2">
            <a:extLst>
              <a:ext uri="{28A0092B-C50C-407E-A947-70E740481C1C}">
                <a14:useLocalDpi xmlns:a14="http://schemas.microsoft.com/office/drawing/2010/main" val="0"/>
              </a:ext>
            </a:extLst>
          </a:blip>
          <a:srcRect l="-17571" r="-17571"/>
          <a:stretch>
            <a:fillRect/>
          </a:stretch>
        </p:blipFill>
        <p:spPr>
          <a:xfrm>
            <a:off x="4648200" y="1600200"/>
            <a:ext cx="4038600" cy="4819073"/>
          </a:xfrm>
        </p:spPr>
      </p:pic>
    </p:spTree>
    <p:extLst>
      <p:ext uri="{BB962C8B-B14F-4D97-AF65-F5344CB8AC3E}">
        <p14:creationId xmlns:p14="http://schemas.microsoft.com/office/powerpoint/2010/main" val="387266926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Texas v. Johnson (1989)</a:t>
            </a:r>
            <a:endParaRPr lang="en-US" dirty="0"/>
          </a:p>
        </p:txBody>
      </p:sp>
      <p:pic>
        <p:nvPicPr>
          <p:cNvPr id="4" name="Content Placeholder 3" descr="4985fb3399c1f90fbd35f242b256d20e_1M.jpg"/>
          <p:cNvPicPr>
            <a:picLocks noGrp="1" noChangeAspect="1"/>
          </p:cNvPicPr>
          <p:nvPr>
            <p:ph idx="1"/>
          </p:nvPr>
        </p:nvPicPr>
        <p:blipFill>
          <a:blip r:embed="rId2">
            <a:extLst>
              <a:ext uri="{28A0092B-C50C-407E-A947-70E740481C1C}">
                <a14:useLocalDpi xmlns:a14="http://schemas.microsoft.com/office/drawing/2010/main" val="0"/>
              </a:ext>
            </a:extLst>
          </a:blip>
          <a:srcRect l="-59785" r="-59785"/>
          <a:stretch>
            <a:fillRect/>
          </a:stretch>
        </p:blipFill>
        <p:spPr>
          <a:xfrm>
            <a:off x="163285" y="1417638"/>
            <a:ext cx="8909775" cy="5204505"/>
          </a:xfrm>
        </p:spPr>
      </p:pic>
    </p:spTree>
    <p:extLst>
      <p:ext uri="{BB962C8B-B14F-4D97-AF65-F5344CB8AC3E}">
        <p14:creationId xmlns:p14="http://schemas.microsoft.com/office/powerpoint/2010/main" val="293606681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What’s at issue?</a:t>
            </a:r>
            <a:endParaRPr lang="en-US" dirty="0"/>
          </a:p>
        </p:txBody>
      </p:sp>
      <p:sp>
        <p:nvSpPr>
          <p:cNvPr id="5" name="Content Placeholder 4"/>
          <p:cNvSpPr>
            <a:spLocks noGrp="1"/>
          </p:cNvSpPr>
          <p:nvPr>
            <p:ph sz="half" idx="1"/>
          </p:nvPr>
        </p:nvSpPr>
        <p:spPr/>
        <p:txBody>
          <a:bodyPr>
            <a:normAutofit lnSpcReduction="10000"/>
          </a:bodyPr>
          <a:lstStyle/>
          <a:p>
            <a:r>
              <a:rPr lang="en-US" dirty="0" smtClean="0"/>
              <a:t>Gregory Johnson—member of the Revolutionary Communist Youth Brigade</a:t>
            </a:r>
          </a:p>
          <a:p>
            <a:r>
              <a:rPr lang="en-US" dirty="0" smtClean="0"/>
              <a:t>Protesting the 1984 RNC in Dallas, Texas</a:t>
            </a:r>
          </a:p>
          <a:p>
            <a:r>
              <a:rPr lang="en-US" dirty="0" smtClean="0"/>
              <a:t>Texas law criminalized vandalizing venerated objects (48 states had similar laws)</a:t>
            </a:r>
            <a:endParaRPr lang="en-US" dirty="0"/>
          </a:p>
        </p:txBody>
      </p:sp>
      <p:pic>
        <p:nvPicPr>
          <p:cNvPr id="7" name="Content Placeholder 6" descr="q4664619.jpg"/>
          <p:cNvPicPr>
            <a:picLocks noGrp="1" noChangeAspect="1"/>
          </p:cNvPicPr>
          <p:nvPr>
            <p:ph sz="half" idx="2"/>
          </p:nvPr>
        </p:nvPicPr>
        <p:blipFill>
          <a:blip r:embed="rId2">
            <a:extLst>
              <a:ext uri="{28A0092B-C50C-407E-A947-70E740481C1C}">
                <a14:useLocalDpi xmlns:a14="http://schemas.microsoft.com/office/drawing/2010/main" val="0"/>
              </a:ext>
            </a:extLst>
          </a:blip>
          <a:srcRect t="11458" b="11458"/>
          <a:stretch>
            <a:fillRect/>
          </a:stretch>
        </p:blipFill>
        <p:spPr/>
      </p:pic>
    </p:spTree>
    <p:extLst>
      <p:ext uri="{BB962C8B-B14F-4D97-AF65-F5344CB8AC3E}">
        <p14:creationId xmlns:p14="http://schemas.microsoft.com/office/powerpoint/2010/main" val="47448096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is desecrating </a:t>
            </a:r>
            <a:br>
              <a:rPr lang="en-US" dirty="0" smtClean="0"/>
            </a:br>
            <a:r>
              <a:rPr lang="en-US" dirty="0" smtClean="0"/>
              <a:t>the flag so offensive?</a:t>
            </a:r>
            <a:endParaRPr lang="en-US" dirty="0"/>
          </a:p>
        </p:txBody>
      </p:sp>
      <p:pic>
        <p:nvPicPr>
          <p:cNvPr id="5" name="Content Placeholder 4" descr="you-judge-l.jpg"/>
          <p:cNvPicPr>
            <a:picLocks noGrp="1" noChangeAspect="1"/>
          </p:cNvPicPr>
          <p:nvPr>
            <p:ph sz="half" idx="1"/>
          </p:nvPr>
        </p:nvPicPr>
        <p:blipFill>
          <a:blip r:embed="rId2">
            <a:extLst>
              <a:ext uri="{28A0092B-C50C-407E-A947-70E740481C1C}">
                <a14:useLocalDpi xmlns:a14="http://schemas.microsoft.com/office/drawing/2010/main" val="0"/>
              </a:ext>
            </a:extLst>
          </a:blip>
          <a:srcRect t="-49549" b="-49549"/>
          <a:stretch>
            <a:fillRect/>
          </a:stretch>
        </p:blipFill>
        <p:spPr/>
      </p:pic>
      <p:sp>
        <p:nvSpPr>
          <p:cNvPr id="4" name="Content Placeholder 3"/>
          <p:cNvSpPr>
            <a:spLocks noGrp="1"/>
          </p:cNvSpPr>
          <p:nvPr>
            <p:ph sz="half" idx="2"/>
          </p:nvPr>
        </p:nvSpPr>
        <p:spPr/>
        <p:txBody>
          <a:bodyPr/>
          <a:lstStyle/>
          <a:p>
            <a:r>
              <a:rPr lang="en-US" dirty="0" smtClean="0"/>
              <a:t>Nationalism/patriotism</a:t>
            </a:r>
          </a:p>
          <a:p>
            <a:r>
              <a:rPr lang="en-US" dirty="0" smtClean="0"/>
              <a:t>Post-Vietnam sentiment that certain forms of protest are potentially dangerous</a:t>
            </a:r>
          </a:p>
          <a:p>
            <a:r>
              <a:rPr lang="en-US" dirty="0" smtClean="0"/>
              <a:t>Walking fine line between 1A freedom and prevention of violence</a:t>
            </a:r>
          </a:p>
          <a:p>
            <a:endParaRPr lang="en-US" dirty="0"/>
          </a:p>
        </p:txBody>
      </p:sp>
    </p:spTree>
    <p:extLst>
      <p:ext uri="{BB962C8B-B14F-4D97-AF65-F5344CB8AC3E}">
        <p14:creationId xmlns:p14="http://schemas.microsoft.com/office/powerpoint/2010/main" val="263062354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Non-Friday Trivia Question</a:t>
            </a:r>
            <a:endParaRPr lang="en-US" dirty="0"/>
          </a:p>
        </p:txBody>
      </p:sp>
      <p:sp>
        <p:nvSpPr>
          <p:cNvPr id="6" name="Content Placeholder 5"/>
          <p:cNvSpPr>
            <a:spLocks noGrp="1"/>
          </p:cNvSpPr>
          <p:nvPr>
            <p:ph idx="1"/>
          </p:nvPr>
        </p:nvSpPr>
        <p:spPr/>
        <p:txBody>
          <a:bodyPr/>
          <a:lstStyle/>
          <a:p>
            <a:r>
              <a:rPr lang="en-US" dirty="0" smtClean="0"/>
              <a:t>How many times has U.S. Congress attempted to introduce a Constitutional amendment to ban flag burning since Texas v. Johnson ruling?</a:t>
            </a:r>
            <a:endParaRPr lang="en-US" dirty="0"/>
          </a:p>
        </p:txBody>
      </p:sp>
    </p:spTree>
    <p:extLst>
      <p:ext uri="{BB962C8B-B14F-4D97-AF65-F5344CB8AC3E}">
        <p14:creationId xmlns:p14="http://schemas.microsoft.com/office/powerpoint/2010/main" val="361364400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Non-Friday Trivia Question</a:t>
            </a:r>
            <a:endParaRPr lang="en-US" dirty="0"/>
          </a:p>
        </p:txBody>
      </p:sp>
      <p:sp>
        <p:nvSpPr>
          <p:cNvPr id="3" name="Content Placeholder 2"/>
          <p:cNvSpPr>
            <a:spLocks noGrp="1"/>
          </p:cNvSpPr>
          <p:nvPr>
            <p:ph idx="1"/>
          </p:nvPr>
        </p:nvSpPr>
        <p:spPr/>
        <p:txBody>
          <a:bodyPr>
            <a:normAutofit lnSpcReduction="10000"/>
          </a:bodyPr>
          <a:lstStyle/>
          <a:p>
            <a:r>
              <a:rPr lang="en-US" dirty="0"/>
              <a:t>How many times has U.S. Congress attempted to introduce a Constitutional amendment to ban flag burning since Texas v. Johnson ruling?</a:t>
            </a:r>
          </a:p>
          <a:p>
            <a:endParaRPr lang="en-US" dirty="0" smtClean="0"/>
          </a:p>
          <a:p>
            <a:endParaRPr lang="en-US" dirty="0"/>
          </a:p>
          <a:p>
            <a:r>
              <a:rPr lang="en-US" dirty="0" smtClean="0">
                <a:solidFill>
                  <a:srgbClr val="FF0000"/>
                </a:solidFill>
              </a:rPr>
              <a:t>Answer: Seven! 1990, 1995, 1997, 1999-2000, 2001, 2003, 2005-2006.  Since 1995 has consistently pass the House, but failed in Senate</a:t>
            </a:r>
            <a:endParaRPr lang="en-US" dirty="0">
              <a:solidFill>
                <a:srgbClr val="FF0000"/>
              </a:solidFill>
            </a:endParaRPr>
          </a:p>
        </p:txBody>
      </p:sp>
    </p:spTree>
    <p:extLst>
      <p:ext uri="{BB962C8B-B14F-4D97-AF65-F5344CB8AC3E}">
        <p14:creationId xmlns:p14="http://schemas.microsoft.com/office/powerpoint/2010/main" val="36015268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Texas v. Johnson 1989 ruling</a:t>
            </a:r>
            <a:endParaRPr lang="en-US" dirty="0"/>
          </a:p>
        </p:txBody>
      </p:sp>
      <p:sp>
        <p:nvSpPr>
          <p:cNvPr id="3" name="Content Placeholder 2"/>
          <p:cNvSpPr>
            <a:spLocks noGrp="1"/>
          </p:cNvSpPr>
          <p:nvPr>
            <p:ph idx="1"/>
          </p:nvPr>
        </p:nvSpPr>
        <p:spPr/>
        <p:txBody>
          <a:bodyPr/>
          <a:lstStyle/>
          <a:p>
            <a:r>
              <a:rPr lang="en-US" dirty="0" smtClean="0"/>
              <a:t>Majority: Brennan, Marshall, Blackmun, Scalia, Kennedy</a:t>
            </a:r>
          </a:p>
          <a:p>
            <a:endParaRPr lang="en-US" dirty="0"/>
          </a:p>
          <a:p>
            <a:r>
              <a:rPr lang="en-US" dirty="0" smtClean="0"/>
              <a:t>Concurrence: Kennedy</a:t>
            </a:r>
          </a:p>
          <a:p>
            <a:endParaRPr lang="en-US" dirty="0"/>
          </a:p>
          <a:p>
            <a:r>
              <a:rPr lang="en-US" dirty="0" smtClean="0"/>
              <a:t>Dissent: Rehnquist, White, O’Connor, Stevens</a:t>
            </a:r>
            <a:endParaRPr lang="en-US" dirty="0"/>
          </a:p>
        </p:txBody>
      </p:sp>
    </p:spTree>
    <p:extLst>
      <p:ext uri="{BB962C8B-B14F-4D97-AF65-F5344CB8AC3E}">
        <p14:creationId xmlns:p14="http://schemas.microsoft.com/office/powerpoint/2010/main" val="335770852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C0190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164</TotalTime>
  <Words>451</Words>
  <Application>Microsoft Macintosh PowerPoint</Application>
  <PresentationFormat>On-screen Show (4:3)</PresentationFormat>
  <Paragraphs>48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 Black </vt:lpstr>
      <vt:lpstr>Symbolic Speech &amp;  Offending the Masses</vt:lpstr>
      <vt:lpstr>History of flag burning issue</vt:lpstr>
      <vt:lpstr>1968 Federal Flag Desecration Act</vt:lpstr>
      <vt:lpstr>Texas v. Johnson (1989)</vt:lpstr>
      <vt:lpstr>What’s at issue?</vt:lpstr>
      <vt:lpstr>Why is desecrating  the flag so offensive?</vt:lpstr>
      <vt:lpstr>Non-Friday Trivia Question</vt:lpstr>
      <vt:lpstr>Non-Friday Trivia Question</vt:lpstr>
      <vt:lpstr>Texas v. Johnson 1989 ruling</vt:lpstr>
      <vt:lpstr>Study Guide for Test #1</vt:lpstr>
      <vt:lpstr>Test Study Guide cont’d.</vt:lpstr>
    </vt:vector>
  </TitlesOfParts>
  <Company>BVU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Symbolic Speech &amp;  Offending the Masses</dc:title>
  <dc:creator>Andrea Frantz</dc:creator>
  <cp:lastModifiedBy>Andrea Frantz</cp:lastModifiedBy>
  <cp:revision>8</cp:revision>
  <dcterms:created xsi:type="dcterms:W3CDTF">2013-03-04T16:14:07Z</dcterms:created>
  <dcterms:modified xsi:type="dcterms:W3CDTF">2015-03-02T17:57:33Z</dcterms:modified>
</cp:coreProperties>
</file>