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301" r:id="rId4"/>
    <p:sldId id="257" r:id="rId5"/>
    <p:sldId id="270" r:id="rId6"/>
    <p:sldId id="271" r:id="rId7"/>
    <p:sldId id="260" r:id="rId8"/>
    <p:sldId id="261" r:id="rId9"/>
    <p:sldId id="262" r:id="rId10"/>
    <p:sldId id="263" r:id="rId11"/>
    <p:sldId id="264" r:id="rId12"/>
    <p:sldId id="265" r:id="rId13"/>
    <p:sldId id="266" r:id="rId14"/>
    <p:sldId id="267" r:id="rId15"/>
    <p:sldId id="268" r:id="rId16"/>
    <p:sldId id="269" r:id="rId17"/>
    <p:sldId id="274" r:id="rId18"/>
    <p:sldId id="275" r:id="rId19"/>
    <p:sldId id="276" r:id="rId20"/>
    <p:sldId id="277" r:id="rId21"/>
    <p:sldId id="289" r:id="rId22"/>
    <p:sldId id="290" r:id="rId23"/>
    <p:sldId id="292" r:id="rId24"/>
    <p:sldId id="294" r:id="rId25"/>
    <p:sldId id="293" r:id="rId26"/>
    <p:sldId id="312" r:id="rId27"/>
    <p:sldId id="291" r:id="rId28"/>
    <p:sldId id="296" r:id="rId29"/>
    <p:sldId id="278" r:id="rId30"/>
    <p:sldId id="279" r:id="rId31"/>
    <p:sldId id="295" r:id="rId32"/>
    <p:sldId id="298" r:id="rId33"/>
    <p:sldId id="299" r:id="rId34"/>
    <p:sldId id="280" r:id="rId35"/>
    <p:sldId id="281" r:id="rId36"/>
    <p:sldId id="282" r:id="rId37"/>
    <p:sldId id="283" r:id="rId38"/>
    <p:sldId id="300" r:id="rId39"/>
    <p:sldId id="288" r:id="rId40"/>
    <p:sldId id="304" r:id="rId41"/>
    <p:sldId id="303" r:id="rId42"/>
    <p:sldId id="305" r:id="rId43"/>
    <p:sldId id="306" r:id="rId44"/>
    <p:sldId id="307" r:id="rId45"/>
    <p:sldId id="308" r:id="rId46"/>
    <p:sldId id="309" r:id="rId47"/>
    <p:sldId id="310" r:id="rId48"/>
    <p:sldId id="311"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1" d="100"/>
          <a:sy n="81" d="100"/>
        </p:scale>
        <p:origin x="-696" y="3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8348" y="2715767"/>
            <a:ext cx="8147304"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944A0D7A-94D6-8D45-A3F9-5DC8D4848BA5}" type="datetimeFigureOut">
              <a:rPr lang="en-US" smtClean="0"/>
              <a:t>2/25/15</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9153F265-4BC0-9041-8E52-D66FDEC3BE2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4A0D7A-94D6-8D45-A3F9-5DC8D4848BA5}" type="datetimeFigureOut">
              <a:rPr lang="en-US" smtClean="0"/>
              <a:t>2/25/15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3F265-4BC0-9041-8E52-D66FDEC3BE20}" type="slidenum">
              <a:rPr lang="en-US" smtClean="0"/>
              <a:t>‹#›</a:t>
            </a:fld>
            <a:endParaRPr lang="en-US"/>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7pPr marL="2743200" indent="-457200">
              <a:defRPr/>
            </a:lvl7pPr>
            <a:lvl8pPr marL="2743200" indent="-457200">
              <a:defRPr/>
            </a:lvl8pPr>
            <a:lvl9pPr marL="27432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44A0D7A-94D6-8D45-A3F9-5DC8D4848BA5}" type="datetimeFigureOut">
              <a:rPr lang="en-US" smtClean="0"/>
              <a:t>2/25/15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3F265-4BC0-9041-8E52-D66FDEC3BE2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11174" y="417513"/>
            <a:ext cx="6499225" cy="57086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44A0D7A-94D6-8D45-A3F9-5DC8D4848BA5}" type="datetimeFigureOut">
              <a:rPr lang="en-US" smtClean="0"/>
              <a:t>2/25/15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3F265-4BC0-9041-8E52-D66FDEC3BE2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bg>
      <p:bgRef idx="1003">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944A0D7A-94D6-8D45-A3F9-5DC8D4848BA5}" type="datetimeFigureOut">
              <a:rPr lang="en-US" smtClean="0"/>
              <a:t>2/25/15</a:t>
            </a:fld>
            <a:endParaRPr lang="en-US"/>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9153F265-4BC0-9041-8E52-D66FDEC3BE2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44A0D7A-94D6-8D45-A3F9-5DC8D4848BA5}" type="datetimeFigureOut">
              <a:rPr lang="en-US" smtClean="0"/>
              <a:t>2/25/15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3F265-4BC0-9041-8E52-D66FDEC3BE2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944A0D7A-94D6-8D45-A3F9-5DC8D4848BA5}" type="datetimeFigureOut">
              <a:rPr lang="en-US" smtClean="0"/>
              <a:t>2/25/15</a:t>
            </a:fld>
            <a:endParaRPr lang="en-US"/>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9153F265-4BC0-9041-8E52-D66FDEC3BE20}" type="slidenum">
              <a:rPr lang="en-US" smtClean="0"/>
              <a:t>‹#›</a:t>
            </a:fld>
            <a:endParaRPr lang="en-US"/>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nchor="b" anchorCtr="0"/>
          <a:lstStyle>
            <a:lvl1pPr algn="ctr">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498475" y="3654519"/>
            <a:ext cx="8147050"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4A0D7A-94D6-8D45-A3F9-5DC8D4848BA5}" type="datetimeFigureOut">
              <a:rPr lang="en-US" smtClean="0"/>
              <a:t>2/25/15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3F265-4BC0-9041-8E52-D66FDEC3BE2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US"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44A0D7A-94D6-8D45-A3F9-5DC8D4848BA5}" type="datetimeFigureOut">
              <a:rPr lang="en-US" smtClean="0"/>
              <a:t>2/25/15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3F265-4BC0-9041-8E52-D66FDEC3BE2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44A0D7A-94D6-8D45-A3F9-5DC8D4848BA5}" type="datetimeFigureOut">
              <a:rPr lang="en-US" smtClean="0"/>
              <a:t>2/25/15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53F265-4BC0-9041-8E52-D66FDEC3BE20}" type="slidenum">
              <a:rPr lang="en-US" smtClean="0"/>
              <a:t>‹#›</a:t>
            </a:fld>
            <a:endParaRPr lang="en-US"/>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44A0D7A-94D6-8D45-A3F9-5DC8D4848BA5}" type="datetimeFigureOut">
              <a:rPr lang="en-US" smtClean="0"/>
              <a:t>2/25/15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53F265-4BC0-9041-8E52-D66FDEC3BE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A0D7A-94D6-8D45-A3F9-5DC8D4848BA5}" type="datetimeFigureOut">
              <a:rPr lang="en-US" smtClean="0"/>
              <a:t>2/25/15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53F265-4BC0-9041-8E52-D66FDEC3BE2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4A0D7A-94D6-8D45-A3F9-5DC8D4848BA5}" type="datetimeFigureOut">
              <a:rPr lang="en-US" smtClean="0"/>
              <a:t>2/25/15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3F265-4BC0-9041-8E52-D66FDEC3BE2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94129"/>
            <a:ext cx="8147051" cy="1452283"/>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98475" y="1761565"/>
            <a:ext cx="8147051" cy="43645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88259" y="6356350"/>
            <a:ext cx="21336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fld id="{944A0D7A-94D6-8D45-A3F9-5DC8D4848BA5}" type="datetimeFigureOut">
              <a:rPr lang="en-US" smtClean="0"/>
              <a:t>2/25/15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6817659" y="6356350"/>
            <a:ext cx="21336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9153F265-4BC0-9041-8E52-D66FDEC3BE2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3.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ior restrai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4685" y="2946033"/>
            <a:ext cx="3507602" cy="3651462"/>
          </a:xfrm>
          <a:prstGeom prst="rect">
            <a:avLst/>
          </a:prstGeom>
        </p:spPr>
      </p:pic>
      <p:sp>
        <p:nvSpPr>
          <p:cNvPr id="2" name="Title 1"/>
          <p:cNvSpPr>
            <a:spLocks noGrp="1"/>
          </p:cNvSpPr>
          <p:nvPr>
            <p:ph type="ctrTitle"/>
          </p:nvPr>
        </p:nvSpPr>
        <p:spPr>
          <a:xfrm>
            <a:off x="498348" y="499710"/>
            <a:ext cx="8147304" cy="1769807"/>
          </a:xfrm>
        </p:spPr>
        <p:txBody>
          <a:bodyPr>
            <a:normAutofit/>
          </a:bodyPr>
          <a:lstStyle/>
          <a:p>
            <a:r>
              <a:rPr lang="en-US" dirty="0" smtClean="0"/>
              <a:t>Holding back and holding forth</a:t>
            </a:r>
            <a:endParaRPr lang="en-US" dirty="0"/>
          </a:p>
        </p:txBody>
      </p:sp>
      <p:sp>
        <p:nvSpPr>
          <p:cNvPr id="3" name="Subtitle 2"/>
          <p:cNvSpPr>
            <a:spLocks noGrp="1"/>
          </p:cNvSpPr>
          <p:nvPr>
            <p:ph type="subTitle" idx="1"/>
          </p:nvPr>
        </p:nvSpPr>
        <p:spPr>
          <a:xfrm>
            <a:off x="498348" y="2278521"/>
            <a:ext cx="8147304" cy="667512"/>
          </a:xfrm>
        </p:spPr>
        <p:txBody>
          <a:bodyPr>
            <a:normAutofit/>
          </a:bodyPr>
          <a:lstStyle/>
          <a:p>
            <a:r>
              <a:rPr lang="en-US" sz="2800" b="1" dirty="0" smtClean="0"/>
              <a:t>An Introduction to Prior Restraint</a:t>
            </a:r>
            <a:endParaRPr lang="en-US" sz="2800" b="1" dirty="0"/>
          </a:p>
        </p:txBody>
      </p:sp>
    </p:spTree>
    <p:extLst>
      <p:ext uri="{BB962C8B-B14F-4D97-AF65-F5344CB8AC3E}">
        <p14:creationId xmlns:p14="http://schemas.microsoft.com/office/powerpoint/2010/main" val="15750265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133350"/>
            <a:ext cx="8229600" cy="1143000"/>
          </a:xfrm>
        </p:spPr>
        <p:txBody>
          <a:bodyPr/>
          <a:lstStyle/>
          <a:p>
            <a:pPr eaLnBrk="1" hangingPunct="1"/>
            <a:r>
              <a:rPr lang="en-US" dirty="0">
                <a:latin typeface="Calibri" charset="0"/>
              </a:rPr>
              <a:t>Some background</a:t>
            </a:r>
          </a:p>
        </p:txBody>
      </p:sp>
      <p:sp>
        <p:nvSpPr>
          <p:cNvPr id="3" name="Content Placeholder 2"/>
          <p:cNvSpPr>
            <a:spLocks noGrp="1"/>
          </p:cNvSpPr>
          <p:nvPr>
            <p:ph sz="half" idx="1"/>
          </p:nvPr>
        </p:nvSpPr>
        <p:spPr>
          <a:xfrm>
            <a:off x="457200" y="1920875"/>
            <a:ext cx="4038600" cy="4433888"/>
          </a:xfrm>
        </p:spPr>
        <p:txBody>
          <a:bodyPr>
            <a:normAutofit/>
          </a:bodyPr>
          <a:lstStyle/>
          <a:p>
            <a:pPr eaLnBrk="1" hangingPunct="1">
              <a:lnSpc>
                <a:spcPct val="80000"/>
              </a:lnSpc>
            </a:pPr>
            <a:r>
              <a:rPr lang="en-US" sz="2400">
                <a:latin typeface="Constantia" charset="0"/>
              </a:rPr>
              <a:t>Schenck v. United States (1919)</a:t>
            </a:r>
          </a:p>
          <a:p>
            <a:pPr eaLnBrk="1" hangingPunct="1">
              <a:lnSpc>
                <a:spcPct val="80000"/>
              </a:lnSpc>
            </a:pPr>
            <a:r>
              <a:rPr lang="en-US" sz="2400">
                <a:latin typeface="Constantia" charset="0"/>
              </a:rPr>
              <a:t>Defendant Charles Schenck advocated opposition to the draft during WWI by distributing propaganda urging eligible draftees to </a:t>
            </a:r>
            <a:r>
              <a:rPr lang="ja-JP" altLang="en-US" sz="2400">
                <a:latin typeface="Constantia" charset="0"/>
              </a:rPr>
              <a:t>“</a:t>
            </a:r>
            <a:r>
              <a:rPr lang="en-US" sz="2400">
                <a:latin typeface="Constantia" charset="0"/>
              </a:rPr>
              <a:t>assert your rights</a:t>
            </a:r>
            <a:r>
              <a:rPr lang="ja-JP" altLang="en-US" sz="2400">
                <a:latin typeface="Constantia" charset="0"/>
              </a:rPr>
              <a:t>”</a:t>
            </a:r>
            <a:r>
              <a:rPr lang="en-US" sz="2400">
                <a:latin typeface="Constantia" charset="0"/>
              </a:rPr>
              <a:t> and refuse to serve.</a:t>
            </a:r>
          </a:p>
          <a:p>
            <a:pPr eaLnBrk="1" hangingPunct="1">
              <a:lnSpc>
                <a:spcPct val="80000"/>
              </a:lnSpc>
            </a:pPr>
            <a:r>
              <a:rPr lang="en-US" sz="2400">
                <a:latin typeface="Constantia" charset="0"/>
              </a:rPr>
              <a:t>Criminally convicted in violation of the Espionage Act of 1917.</a:t>
            </a:r>
          </a:p>
        </p:txBody>
      </p:sp>
      <p:pic>
        <p:nvPicPr>
          <p:cNvPr id="32772" name="Content Placeholder 6" descr="dissent2[1].jpg"/>
          <p:cNvPicPr>
            <a:picLocks noGrp="1" noChangeAspect="1"/>
          </p:cNvPicPr>
          <p:nvPr>
            <p:ph sz="half" idx="2"/>
          </p:nvPr>
        </p:nvPicPr>
        <p:blipFill>
          <a:blip r:embed="rId2">
            <a:extLst>
              <a:ext uri="{28A0092B-C50C-407E-A947-70E740481C1C}">
                <a14:useLocalDpi xmlns:a14="http://schemas.microsoft.com/office/drawing/2010/main" val="0"/>
              </a:ext>
            </a:extLst>
          </a:blip>
          <a:srcRect t="13747" b="13747"/>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704850"/>
            <a:ext cx="8229600" cy="1143000"/>
          </a:xfrm>
        </p:spPr>
        <p:txBody>
          <a:bodyPr/>
          <a:lstStyle/>
          <a:p>
            <a:pPr eaLnBrk="1" hangingPunct="1"/>
            <a:r>
              <a:rPr lang="en-US">
                <a:latin typeface="Calibri" charset="0"/>
              </a:rPr>
              <a:t>Schenck v.United States</a:t>
            </a:r>
          </a:p>
        </p:txBody>
      </p:sp>
      <p:sp>
        <p:nvSpPr>
          <p:cNvPr id="33795" name="Content Placeholder 2"/>
          <p:cNvSpPr>
            <a:spLocks noGrp="1"/>
          </p:cNvSpPr>
          <p:nvPr>
            <p:ph sz="half" idx="1"/>
          </p:nvPr>
        </p:nvSpPr>
        <p:spPr>
          <a:xfrm>
            <a:off x="457200" y="1920875"/>
            <a:ext cx="4038600" cy="4433888"/>
          </a:xfrm>
        </p:spPr>
        <p:txBody>
          <a:bodyPr>
            <a:normAutofit/>
          </a:bodyPr>
          <a:lstStyle/>
          <a:p>
            <a:pPr eaLnBrk="1" hangingPunct="1"/>
            <a:r>
              <a:rPr lang="en-US">
                <a:latin typeface="Constantia" charset="0"/>
              </a:rPr>
              <a:t>Court voted unanimously to uphold Espionage Act of 1917 and original criminal conviction </a:t>
            </a:r>
          </a:p>
          <a:p>
            <a:pPr eaLnBrk="1" hangingPunct="1"/>
            <a:r>
              <a:rPr lang="en-US">
                <a:latin typeface="Constantia" charset="0"/>
              </a:rPr>
              <a:t>Introduced the concept of </a:t>
            </a:r>
            <a:r>
              <a:rPr lang="ja-JP" altLang="en-US">
                <a:latin typeface="Constantia" charset="0"/>
              </a:rPr>
              <a:t>“</a:t>
            </a:r>
            <a:r>
              <a:rPr lang="en-US">
                <a:latin typeface="Constantia" charset="0"/>
              </a:rPr>
              <a:t>clear and present danger</a:t>
            </a:r>
            <a:r>
              <a:rPr lang="ja-JP" altLang="en-US">
                <a:latin typeface="Constantia" charset="0"/>
              </a:rPr>
              <a:t>”</a:t>
            </a:r>
            <a:r>
              <a:rPr lang="en-US">
                <a:latin typeface="Constantia" charset="0"/>
              </a:rPr>
              <a:t> as a criterion for determining limits on speech.</a:t>
            </a:r>
          </a:p>
        </p:txBody>
      </p:sp>
      <p:pic>
        <p:nvPicPr>
          <p:cNvPr id="33796" name="Content Placeholder 4" descr="shouting-fire[1].jpg"/>
          <p:cNvPicPr>
            <a:picLocks noGrp="1" noChangeAspect="1"/>
          </p:cNvPicPr>
          <p:nvPr>
            <p:ph sz="half" idx="2"/>
          </p:nvPr>
        </p:nvPicPr>
        <p:blipFill>
          <a:blip r:embed="rId2">
            <a:extLst>
              <a:ext uri="{28A0092B-C50C-407E-A947-70E740481C1C}">
                <a14:useLocalDpi xmlns:a14="http://schemas.microsoft.com/office/drawing/2010/main" val="0"/>
              </a:ext>
            </a:extLst>
          </a:blip>
          <a:srcRect l="16633" r="16633"/>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p:txBody>
          <a:bodyPr/>
          <a:lstStyle/>
          <a:p>
            <a:pPr eaLnBrk="1" hangingPunct="1"/>
            <a:r>
              <a:rPr lang="en-US">
                <a:latin typeface="Calibri" charset="0"/>
              </a:rPr>
              <a:t>Clear and Present Danger</a:t>
            </a:r>
          </a:p>
        </p:txBody>
      </p:sp>
      <p:sp>
        <p:nvSpPr>
          <p:cNvPr id="34819" name="Content Placeholder 5"/>
          <p:cNvSpPr>
            <a:spLocks noGrp="1"/>
          </p:cNvSpPr>
          <p:nvPr>
            <p:ph idx="1"/>
          </p:nvPr>
        </p:nvSpPr>
        <p:spPr/>
        <p:txBody>
          <a:bodyPr>
            <a:normAutofit/>
          </a:bodyPr>
          <a:lstStyle/>
          <a:p>
            <a:pPr eaLnBrk="1" hangingPunct="1"/>
            <a:r>
              <a:rPr lang="ja-JP" altLang="en-US" i="1">
                <a:latin typeface="Constantia" charset="0"/>
              </a:rPr>
              <a:t>“</a:t>
            </a:r>
            <a:r>
              <a:rPr lang="en-US" i="1">
                <a:latin typeface="Constantia" charset="0"/>
              </a:rPr>
              <a:t>The most stringent protection of free speech would not protect a man falsely shouting fire in a theater and causing a panic. [...] The question in every case is whether the words used are used in such circumstances and are of such a nature as to create a clear and present danger that they will bring about the substantive evils that Congress has a right to prevent.</a:t>
            </a:r>
            <a:r>
              <a:rPr lang="ja-JP" altLang="en-US">
                <a:latin typeface="Constantia" charset="0"/>
              </a:rPr>
              <a:t>”</a:t>
            </a:r>
            <a:endParaRPr lang="en-US">
              <a:latin typeface="Constantia" charset="0"/>
            </a:endParaRPr>
          </a:p>
          <a:p>
            <a:pPr eaLnBrk="1" hangingPunct="1">
              <a:buFont typeface="Wingdings 2" charset="0"/>
              <a:buNone/>
            </a:pPr>
            <a:r>
              <a:rPr lang="en-US" b="1">
                <a:latin typeface="Constantia" charset="0"/>
              </a:rPr>
              <a:t>--Justice Oliver Wendell Holmes, writing for the majority in Schenck v. United States 1919</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704850"/>
            <a:ext cx="8229600" cy="1143000"/>
          </a:xfrm>
        </p:spPr>
        <p:txBody>
          <a:bodyPr/>
          <a:lstStyle/>
          <a:p>
            <a:pPr eaLnBrk="1" hangingPunct="1"/>
            <a:r>
              <a:rPr lang="en-US">
                <a:latin typeface="Calibri" charset="0"/>
              </a:rPr>
              <a:t>Near v. Minnesota (1931)</a:t>
            </a:r>
          </a:p>
        </p:txBody>
      </p:sp>
      <p:pic>
        <p:nvPicPr>
          <p:cNvPr id="35843" name="Content Placeholder 5" descr="FIRST_AMENDMENT[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981200"/>
            <a:ext cx="4114800" cy="4114800"/>
          </a:xfrm>
        </p:spPr>
      </p:pic>
      <p:sp>
        <p:nvSpPr>
          <p:cNvPr id="5" name="Content Placeholder 4"/>
          <p:cNvSpPr>
            <a:spLocks noGrp="1"/>
          </p:cNvSpPr>
          <p:nvPr>
            <p:ph sz="half" idx="2"/>
          </p:nvPr>
        </p:nvSpPr>
        <p:spPr>
          <a:xfrm>
            <a:off x="4648200" y="1920875"/>
            <a:ext cx="4038600" cy="4708525"/>
          </a:xfrm>
        </p:spPr>
        <p:txBody>
          <a:bodyPr>
            <a:normAutofit fontScale="92500" lnSpcReduction="10000"/>
          </a:bodyPr>
          <a:lstStyle/>
          <a:p>
            <a:pPr eaLnBrk="1" hangingPunct="1">
              <a:lnSpc>
                <a:spcPct val="80000"/>
              </a:lnSpc>
            </a:pPr>
            <a:r>
              <a:rPr lang="en-US" sz="2000">
                <a:latin typeface="Constantia" charset="0"/>
              </a:rPr>
              <a:t>Minnesota state law decreed: </a:t>
            </a:r>
          </a:p>
          <a:p>
            <a:pPr eaLnBrk="1" hangingPunct="1">
              <a:lnSpc>
                <a:spcPct val="80000"/>
              </a:lnSpc>
              <a:buFont typeface="Wingdings 2" charset="0"/>
              <a:buNone/>
            </a:pPr>
            <a:r>
              <a:rPr lang="ja-JP" altLang="en-US" sz="2000">
                <a:latin typeface="Constantia" charset="0"/>
              </a:rPr>
              <a:t>“</a:t>
            </a:r>
            <a:r>
              <a:rPr lang="en-US" sz="2000">
                <a:latin typeface="Constantia" charset="0"/>
              </a:rPr>
              <a:t>Any person who…be engaged in the business of regularly or customarily producing, publishing or circulating, having in possession, selling or giving away. </a:t>
            </a:r>
          </a:p>
          <a:p>
            <a:pPr eaLnBrk="1" hangingPunct="1">
              <a:lnSpc>
                <a:spcPct val="80000"/>
              </a:lnSpc>
              <a:buFont typeface="Wingdings 2" charset="0"/>
              <a:buNone/>
            </a:pPr>
            <a:r>
              <a:rPr lang="ja-JP" altLang="en-US" sz="2000">
                <a:latin typeface="Constantia" charset="0"/>
              </a:rPr>
              <a:t>‘</a:t>
            </a:r>
            <a:r>
              <a:rPr lang="en-US" sz="2000">
                <a:latin typeface="Constantia" charset="0"/>
              </a:rPr>
              <a:t>(a)an obscene, lewd and lascivious newspaper, magazine, or other periodical, or </a:t>
            </a:r>
          </a:p>
          <a:p>
            <a:pPr eaLnBrk="1" hangingPunct="1">
              <a:lnSpc>
                <a:spcPct val="80000"/>
              </a:lnSpc>
              <a:buFont typeface="Wingdings 2" charset="0"/>
              <a:buNone/>
            </a:pPr>
            <a:r>
              <a:rPr lang="ja-JP" altLang="en-US" sz="2000">
                <a:latin typeface="Constantia" charset="0"/>
              </a:rPr>
              <a:t>‘</a:t>
            </a:r>
            <a:r>
              <a:rPr lang="en-US" sz="2000">
                <a:latin typeface="Constantia" charset="0"/>
              </a:rPr>
              <a:t>(b) a malicious, scandalous and defamatory newspaper, magazine or other periodical, </a:t>
            </a:r>
          </a:p>
          <a:p>
            <a:pPr eaLnBrk="1" hangingPunct="1">
              <a:lnSpc>
                <a:spcPct val="80000"/>
              </a:lnSpc>
              <a:buFont typeface="Wingdings 2" charset="0"/>
              <a:buNone/>
            </a:pPr>
            <a:r>
              <a:rPr lang="en-US" sz="2000">
                <a:latin typeface="Constantia" charset="0"/>
              </a:rPr>
              <a:t>-is guilty of a nuisance, and all persons guilty of such nuisance may be enjoined, as hereinafter provided. </a:t>
            </a:r>
          </a:p>
          <a:p>
            <a:pPr eaLnBrk="1" hangingPunct="1">
              <a:lnSpc>
                <a:spcPct val="80000"/>
              </a:lnSpc>
            </a:pPr>
            <a:endParaRPr lang="en-US" sz="2000">
              <a:latin typeface="Constantia"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704850"/>
            <a:ext cx="8229600" cy="1143000"/>
          </a:xfrm>
        </p:spPr>
        <p:txBody>
          <a:bodyPr/>
          <a:lstStyle/>
          <a:p>
            <a:pPr eaLnBrk="1" hangingPunct="1"/>
            <a:r>
              <a:rPr lang="en-US">
                <a:latin typeface="Calibri" charset="0"/>
              </a:rPr>
              <a:t>Near v. Minnesota (1931)</a:t>
            </a:r>
          </a:p>
        </p:txBody>
      </p:sp>
      <p:sp>
        <p:nvSpPr>
          <p:cNvPr id="3" name="Content Placeholder 2"/>
          <p:cNvSpPr>
            <a:spLocks noGrp="1"/>
          </p:cNvSpPr>
          <p:nvPr>
            <p:ph sz="half" idx="1"/>
          </p:nvPr>
        </p:nvSpPr>
        <p:spPr>
          <a:xfrm>
            <a:off x="228600" y="1905000"/>
            <a:ext cx="4038600" cy="4435475"/>
          </a:xfrm>
        </p:spPr>
        <p:txBody>
          <a:bodyPr>
            <a:normAutofit fontScale="92500"/>
          </a:bodyPr>
          <a:lstStyle/>
          <a:p>
            <a:pPr eaLnBrk="1" hangingPunct="1"/>
            <a:r>
              <a:rPr lang="en-US" sz="2400">
                <a:latin typeface="Constantia" charset="0"/>
              </a:rPr>
              <a:t>Jay Near published </a:t>
            </a:r>
            <a:r>
              <a:rPr lang="en-US" sz="2400" i="1">
                <a:latin typeface="Constantia" charset="0"/>
              </a:rPr>
              <a:t>The Saturday Press</a:t>
            </a:r>
          </a:p>
          <a:p>
            <a:pPr eaLnBrk="1" hangingPunct="1"/>
            <a:r>
              <a:rPr lang="en-US" sz="2400">
                <a:latin typeface="Constantia" charset="0"/>
              </a:rPr>
              <a:t>Was uniformly categorized as a jerk by most who knew him—racist, bigoted, etc.</a:t>
            </a:r>
          </a:p>
          <a:p>
            <a:pPr eaLnBrk="1" hangingPunct="1"/>
            <a:r>
              <a:rPr lang="en-US" sz="2400">
                <a:latin typeface="Constantia" charset="0"/>
              </a:rPr>
              <a:t>Published a series of articles accusing local officials (esp. the chief of police) of gross neglect of duty illicit relations with gangsters, and graft.</a:t>
            </a:r>
          </a:p>
        </p:txBody>
      </p:sp>
      <p:pic>
        <p:nvPicPr>
          <p:cNvPr id="36868" name="Content Placeholder 4" descr="the_saturday_press[1].gif"/>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14800" y="2209800"/>
            <a:ext cx="4840288" cy="4038600"/>
          </a:xfr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704850"/>
            <a:ext cx="8229600" cy="1143000"/>
          </a:xfrm>
        </p:spPr>
        <p:txBody>
          <a:bodyPr/>
          <a:lstStyle/>
          <a:p>
            <a:pPr eaLnBrk="1" hangingPunct="1"/>
            <a:r>
              <a:rPr lang="en-US">
                <a:latin typeface="Calibri" charset="0"/>
              </a:rPr>
              <a:t>Near v. Minnesota (1931)</a:t>
            </a:r>
          </a:p>
        </p:txBody>
      </p:sp>
      <p:pic>
        <p:nvPicPr>
          <p:cNvPr id="37892" name="Content Placeholder 8" descr="Censored[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2057400"/>
            <a:ext cx="3657600" cy="4244975"/>
          </a:xfrm>
        </p:spPr>
      </p:pic>
      <p:sp>
        <p:nvSpPr>
          <p:cNvPr id="4" name="Content Placeholder 3"/>
          <p:cNvSpPr>
            <a:spLocks noGrp="1"/>
          </p:cNvSpPr>
          <p:nvPr>
            <p:ph sz="half" idx="2"/>
          </p:nvPr>
        </p:nvSpPr>
        <p:spPr>
          <a:xfrm>
            <a:off x="4648200" y="1920875"/>
            <a:ext cx="4038600" cy="4433888"/>
          </a:xfrm>
        </p:spPr>
        <p:txBody>
          <a:bodyPr>
            <a:normAutofit/>
          </a:bodyPr>
          <a:lstStyle/>
          <a:p>
            <a:pPr eaLnBrk="1" hangingPunct="1">
              <a:lnSpc>
                <a:spcPct val="90000"/>
              </a:lnSpc>
            </a:pPr>
            <a:r>
              <a:rPr lang="en-US">
                <a:latin typeface="Constantia" charset="0"/>
              </a:rPr>
              <a:t>Minnesota DA opted to shut Near and his partner down and prevent further publishing of the </a:t>
            </a:r>
            <a:r>
              <a:rPr lang="ja-JP" altLang="en-US">
                <a:latin typeface="Constantia" charset="0"/>
              </a:rPr>
              <a:t>“</a:t>
            </a:r>
            <a:r>
              <a:rPr lang="en-US">
                <a:latin typeface="Constantia" charset="0"/>
              </a:rPr>
              <a:t>nuisance</a:t>
            </a:r>
            <a:r>
              <a:rPr lang="ja-JP" altLang="en-US">
                <a:latin typeface="Constantia" charset="0"/>
              </a:rPr>
              <a:t>”</a:t>
            </a:r>
            <a:r>
              <a:rPr lang="en-US">
                <a:latin typeface="Constantia" charset="0"/>
              </a:rPr>
              <a:t> paper</a:t>
            </a:r>
          </a:p>
          <a:p>
            <a:pPr eaLnBrk="1" hangingPunct="1">
              <a:lnSpc>
                <a:spcPct val="90000"/>
              </a:lnSpc>
            </a:pPr>
            <a:r>
              <a:rPr lang="en-US">
                <a:latin typeface="Constantia" charset="0"/>
              </a:rPr>
              <a:t>Near fought it claiming prior restraint violated 1</a:t>
            </a:r>
            <a:r>
              <a:rPr lang="en-US" baseline="30000">
                <a:latin typeface="Constantia" charset="0"/>
              </a:rPr>
              <a:t>st</a:t>
            </a:r>
            <a:r>
              <a:rPr lang="en-US">
                <a:latin typeface="Constantia" charset="0"/>
              </a:rPr>
              <a:t> Amendment</a:t>
            </a:r>
          </a:p>
          <a:p>
            <a:pPr eaLnBrk="1" hangingPunct="1">
              <a:lnSpc>
                <a:spcPct val="90000"/>
              </a:lnSpc>
            </a:pPr>
            <a:r>
              <a:rPr lang="en-US">
                <a:latin typeface="Constantia" charset="0"/>
              </a:rPr>
              <a:t>Supreme Court agreed in a split decision</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sz="3200" b="1" dirty="0" smtClean="0">
                <a:ea typeface="+mj-ea"/>
              </a:rPr>
              <a:t>Justice Charles Hughes for the Court majority-Near v. Minnesota</a:t>
            </a:r>
            <a:endParaRPr lang="en-US" sz="3200" b="1" dirty="0">
              <a:ea typeface="+mj-ea"/>
            </a:endParaRPr>
          </a:p>
        </p:txBody>
      </p:sp>
      <p:sp>
        <p:nvSpPr>
          <p:cNvPr id="38915" name="Content Placeholder 4"/>
          <p:cNvSpPr>
            <a:spLocks noGrp="1"/>
          </p:cNvSpPr>
          <p:nvPr>
            <p:ph idx="1"/>
          </p:nvPr>
        </p:nvSpPr>
        <p:spPr/>
        <p:txBody>
          <a:bodyPr/>
          <a:lstStyle/>
          <a:p>
            <a:pPr eaLnBrk="1" hangingPunct="1">
              <a:buFont typeface="Wingdings 2" charset="0"/>
              <a:buNone/>
            </a:pPr>
            <a:r>
              <a:rPr lang="en-US" sz="3600">
                <a:latin typeface="Constantia" charset="0"/>
              </a:rPr>
              <a:t>"...the fact that liberty of press may be abused does not make any less necessary the immunity of the press from prior restraint...a more serious evil would result if officials could determine which stories can be published..."</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ea typeface="+mj-ea"/>
              </a:rPr>
              <a:t>New York Times v. </a:t>
            </a:r>
            <a:br>
              <a:rPr lang="en-US" dirty="0" smtClean="0">
                <a:ea typeface="+mj-ea"/>
              </a:rPr>
            </a:br>
            <a:r>
              <a:rPr lang="en-US" dirty="0" smtClean="0">
                <a:ea typeface="+mj-ea"/>
              </a:rPr>
              <a:t>United States (1971)</a:t>
            </a:r>
            <a:endParaRPr lang="en-US" dirty="0">
              <a:ea typeface="+mj-ea"/>
            </a:endParaRPr>
          </a:p>
        </p:txBody>
      </p:sp>
      <p:sp>
        <p:nvSpPr>
          <p:cNvPr id="29699" name="Content Placeholder 2"/>
          <p:cNvSpPr>
            <a:spLocks noGrp="1"/>
          </p:cNvSpPr>
          <p:nvPr>
            <p:ph sz="half" idx="1"/>
          </p:nvPr>
        </p:nvSpPr>
        <p:spPr>
          <a:xfrm>
            <a:off x="457200" y="1600200"/>
            <a:ext cx="3521075" cy="4525963"/>
          </a:xfrm>
        </p:spPr>
        <p:txBody>
          <a:bodyPr/>
          <a:lstStyle/>
          <a:p>
            <a:pPr eaLnBrk="1" hangingPunct="1"/>
            <a:r>
              <a:rPr lang="en-US">
                <a:latin typeface="Trebuchet MS" charset="0"/>
              </a:rPr>
              <a:t>Where was the country emotionally  in 1970?</a:t>
            </a:r>
          </a:p>
          <a:p>
            <a:pPr eaLnBrk="1" hangingPunct="1"/>
            <a:r>
              <a:rPr lang="en-US">
                <a:latin typeface="Trebuchet MS" charset="0"/>
              </a:rPr>
              <a:t>The Vietnam War began in 1959</a:t>
            </a:r>
          </a:p>
          <a:p>
            <a:pPr eaLnBrk="1" hangingPunct="1"/>
            <a:r>
              <a:rPr lang="en-US">
                <a:latin typeface="Trebuchet MS" charset="0"/>
              </a:rPr>
              <a:t>The country had endured losses for over a decade</a:t>
            </a:r>
          </a:p>
          <a:p>
            <a:pPr eaLnBrk="1" hangingPunct="1"/>
            <a:endParaRPr lang="en-US">
              <a:latin typeface="Trebuchet MS" charset="0"/>
            </a:endParaRPr>
          </a:p>
        </p:txBody>
      </p:sp>
      <p:pic>
        <p:nvPicPr>
          <p:cNvPr id="29700" name="Content Placeholder 4" descr="vietnam-soldiers-1.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78300" y="2439988"/>
            <a:ext cx="3521075" cy="2846387"/>
          </a:xfr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rPr>
              <a:t>Daniel Ellsberg</a:t>
            </a:r>
            <a:endParaRPr lang="en-US" dirty="0">
              <a:ea typeface="+mj-ea"/>
            </a:endParaRPr>
          </a:p>
        </p:txBody>
      </p:sp>
      <p:pic>
        <p:nvPicPr>
          <p:cNvPr id="30723" name="Content Placeholder 4" descr="ellsberg.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2103438"/>
            <a:ext cx="3521075" cy="3521075"/>
          </a:xfrm>
        </p:spPr>
      </p:pic>
      <p:sp>
        <p:nvSpPr>
          <p:cNvPr id="4" name="Content Placeholder 3"/>
          <p:cNvSpPr>
            <a:spLocks noGrp="1"/>
          </p:cNvSpPr>
          <p:nvPr>
            <p:ph sz="half" idx="2"/>
          </p:nvPr>
        </p:nvSpPr>
        <p:spPr>
          <a:xfrm>
            <a:off x="4038600" y="1752600"/>
            <a:ext cx="3521075" cy="5105400"/>
          </a:xfrm>
        </p:spPr>
        <p:txBody>
          <a:bodyPr>
            <a:normAutofit/>
          </a:bodyPr>
          <a:lstStyle/>
          <a:p>
            <a:pPr eaLnBrk="1" hangingPunct="1">
              <a:lnSpc>
                <a:spcPct val="80000"/>
              </a:lnSpc>
            </a:pPr>
            <a:r>
              <a:rPr lang="en-US" sz="2200">
                <a:latin typeface="Trebuchet MS" charset="0"/>
              </a:rPr>
              <a:t>As Defense Dept. policy analyst, Ellsberg was witness and had access to major reports and classified documents which, among other things detailed the actual number of U.S. and civilian casualties to date (which had never been fully reported), outright lies by the Johnson administration, and political motivation behind various escalations of the war.</a:t>
            </a:r>
          </a:p>
          <a:p>
            <a:pPr eaLnBrk="1" hangingPunct="1">
              <a:lnSpc>
                <a:spcPct val="80000"/>
              </a:lnSpc>
              <a:buFont typeface="Wingdings 2" charset="0"/>
              <a:buNone/>
            </a:pPr>
            <a:endParaRPr lang="en-US" sz="2200">
              <a:latin typeface="Trebuchet MS"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rPr>
              <a:t>The Pentagon Papers</a:t>
            </a:r>
            <a:endParaRPr lang="en-US" dirty="0">
              <a:ea typeface="+mj-ea"/>
            </a:endParaRPr>
          </a:p>
        </p:txBody>
      </p:sp>
      <p:sp>
        <p:nvSpPr>
          <p:cNvPr id="4" name="Content Placeholder 3"/>
          <p:cNvSpPr>
            <a:spLocks noGrp="1"/>
          </p:cNvSpPr>
          <p:nvPr>
            <p:ph sz="half" idx="2"/>
          </p:nvPr>
        </p:nvSpPr>
        <p:spPr>
          <a:xfrm>
            <a:off x="4038600" y="1600200"/>
            <a:ext cx="3521075" cy="4525963"/>
          </a:xfrm>
        </p:spPr>
        <p:txBody>
          <a:bodyPr>
            <a:normAutofit/>
          </a:bodyPr>
          <a:lstStyle/>
          <a:p>
            <a:pPr marL="274320" indent="-274320" eaLnBrk="1" fontAlgn="auto" hangingPunct="1">
              <a:spcAft>
                <a:spcPts val="0"/>
              </a:spcAft>
              <a:buFont typeface="Wingdings 2"/>
              <a:buChar char=""/>
              <a:defRPr/>
            </a:pPr>
            <a:r>
              <a:rPr lang="en-US" dirty="0" smtClean="0">
                <a:ea typeface="+mn-ea"/>
              </a:rPr>
              <a:t>He recognized that the public was clueless and deserved insight</a:t>
            </a:r>
          </a:p>
          <a:p>
            <a:pPr marL="274320" indent="-274320" eaLnBrk="1" fontAlgn="auto" hangingPunct="1">
              <a:spcAft>
                <a:spcPts val="0"/>
              </a:spcAft>
              <a:buFont typeface="Wingdings 2"/>
              <a:buChar char=""/>
              <a:defRPr/>
            </a:pPr>
            <a:r>
              <a:rPr lang="en-US" dirty="0" smtClean="0">
                <a:ea typeface="+mn-ea"/>
              </a:rPr>
              <a:t>After a lot of soul searching, he opted to copy hundreds of pages of many classified documents and share them with the New York Times</a:t>
            </a:r>
            <a:endParaRPr lang="en-US" dirty="0">
              <a:ea typeface="+mn-ea"/>
            </a:endParaRPr>
          </a:p>
        </p:txBody>
      </p:sp>
      <p:pic>
        <p:nvPicPr>
          <p:cNvPr id="31748" name="Content Placeholder 10" descr="ellsberg-2.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8013" y="1719263"/>
            <a:ext cx="3219450" cy="4286250"/>
          </a:xfr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12319"/>
            <a:ext cx="8229600" cy="1535531"/>
          </a:xfrm>
        </p:spPr>
        <p:txBody>
          <a:bodyPr>
            <a:normAutofit fontScale="90000"/>
          </a:bodyPr>
          <a:lstStyle/>
          <a:p>
            <a:pPr eaLnBrk="1" fontAlgn="auto" hangingPunct="1">
              <a:spcAft>
                <a:spcPts val="0"/>
              </a:spcAft>
              <a:defRPr/>
            </a:pPr>
            <a:r>
              <a:rPr lang="en-US" dirty="0" smtClean="0">
                <a:ea typeface="+mj-ea"/>
              </a:rPr>
              <a:t>Prior Restraint: </a:t>
            </a:r>
            <a:br>
              <a:rPr lang="en-US" dirty="0" smtClean="0">
                <a:ea typeface="+mj-ea"/>
              </a:rPr>
            </a:br>
            <a:r>
              <a:rPr lang="en-US" dirty="0" smtClean="0">
                <a:ea typeface="+mj-ea"/>
              </a:rPr>
              <a:t>an issue of power</a:t>
            </a:r>
            <a:endParaRPr lang="en-US" dirty="0">
              <a:ea typeface="+mj-ea"/>
            </a:endParaRPr>
          </a:p>
        </p:txBody>
      </p:sp>
      <p:sp>
        <p:nvSpPr>
          <p:cNvPr id="5" name="Content Placeholder 4"/>
          <p:cNvSpPr>
            <a:spLocks noGrp="1"/>
          </p:cNvSpPr>
          <p:nvPr>
            <p:ph sz="half" idx="1"/>
          </p:nvPr>
        </p:nvSpPr>
        <p:spPr>
          <a:xfrm>
            <a:off x="304800" y="1920875"/>
            <a:ext cx="4191000" cy="4708525"/>
          </a:xfrm>
        </p:spPr>
        <p:txBody>
          <a:bodyPr>
            <a:normAutofit/>
          </a:bodyPr>
          <a:lstStyle/>
          <a:p>
            <a:pPr marL="0" indent="0" algn="ctr" eaLnBrk="1" hangingPunct="1">
              <a:lnSpc>
                <a:spcPct val="90000"/>
              </a:lnSpc>
              <a:buNone/>
            </a:pPr>
            <a:endParaRPr lang="en-US" sz="4000" dirty="0" smtClean="0">
              <a:latin typeface="Constantia" charset="0"/>
            </a:endParaRPr>
          </a:p>
          <a:p>
            <a:pPr marL="0" indent="0" algn="ctr" eaLnBrk="1" hangingPunct="1">
              <a:lnSpc>
                <a:spcPct val="90000"/>
              </a:lnSpc>
              <a:buNone/>
            </a:pPr>
            <a:r>
              <a:rPr lang="en-US" sz="4000" dirty="0" smtClean="0">
                <a:latin typeface="Constantia" charset="0"/>
              </a:rPr>
              <a:t>Why “restrain</a:t>
            </a:r>
            <a:r>
              <a:rPr lang="ja-JP" altLang="en-US" sz="4000" dirty="0">
                <a:latin typeface="Constantia" charset="0"/>
              </a:rPr>
              <a:t>”</a:t>
            </a:r>
            <a:r>
              <a:rPr lang="en-US" sz="4000" dirty="0">
                <a:latin typeface="Constantia" charset="0"/>
              </a:rPr>
              <a:t> or silence a message? </a:t>
            </a:r>
          </a:p>
        </p:txBody>
      </p:sp>
      <p:pic>
        <p:nvPicPr>
          <p:cNvPr id="28676" name="Content Placeholder 8" descr="0223-first-amendment[1].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76750" y="2286000"/>
            <a:ext cx="4314825" cy="3886200"/>
          </a:xfr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ea typeface="+mj-ea"/>
              </a:rPr>
              <a:t>The government Response: STOP the Presses! (literally)</a:t>
            </a:r>
            <a:endParaRPr lang="en-US" dirty="0">
              <a:ea typeface="+mj-ea"/>
            </a:endParaRPr>
          </a:p>
        </p:txBody>
      </p:sp>
      <p:sp>
        <p:nvSpPr>
          <p:cNvPr id="3" name="Content Placeholder 2"/>
          <p:cNvSpPr>
            <a:spLocks noGrp="1"/>
          </p:cNvSpPr>
          <p:nvPr>
            <p:ph sz="half" idx="1"/>
          </p:nvPr>
        </p:nvSpPr>
        <p:spPr>
          <a:xfrm>
            <a:off x="457200" y="1600200"/>
            <a:ext cx="3521075" cy="4525963"/>
          </a:xfrm>
        </p:spPr>
        <p:txBody>
          <a:bodyPr>
            <a:normAutofit/>
          </a:bodyPr>
          <a:lstStyle/>
          <a:p>
            <a:pPr marL="274320" indent="-274320" eaLnBrk="1" fontAlgn="auto" hangingPunct="1">
              <a:spcAft>
                <a:spcPts val="0"/>
              </a:spcAft>
              <a:buFont typeface="Wingdings 2"/>
              <a:buChar char=""/>
              <a:defRPr/>
            </a:pPr>
            <a:r>
              <a:rPr lang="en-US" dirty="0" smtClean="0">
                <a:ea typeface="+mn-ea"/>
              </a:rPr>
              <a:t>The NYT spent a year with the information, verifying and fact checking</a:t>
            </a:r>
          </a:p>
          <a:p>
            <a:pPr marL="274320" indent="-274320" eaLnBrk="1" fontAlgn="auto" hangingPunct="1">
              <a:spcAft>
                <a:spcPts val="0"/>
              </a:spcAft>
              <a:buFont typeface="Wingdings 2"/>
              <a:buChar char=""/>
              <a:defRPr/>
            </a:pPr>
            <a:r>
              <a:rPr lang="en-US" dirty="0" smtClean="0">
                <a:ea typeface="+mn-ea"/>
              </a:rPr>
              <a:t>Arguing that to print any of the documents was a violation of national security, the Nixon administration sought to stop the stories.</a:t>
            </a:r>
          </a:p>
          <a:p>
            <a:pPr marL="274320" indent="-274320" eaLnBrk="1" fontAlgn="auto" hangingPunct="1">
              <a:spcAft>
                <a:spcPts val="0"/>
              </a:spcAft>
              <a:buFont typeface="Wingdings 2"/>
              <a:buChar char=""/>
              <a:defRPr/>
            </a:pPr>
            <a:r>
              <a:rPr lang="en-US" dirty="0" smtClean="0">
                <a:ea typeface="+mn-ea"/>
              </a:rPr>
              <a:t>Was successful initially</a:t>
            </a:r>
            <a:endParaRPr lang="en-US" dirty="0">
              <a:ea typeface="+mn-ea"/>
            </a:endParaRPr>
          </a:p>
        </p:txBody>
      </p:sp>
      <p:pic>
        <p:nvPicPr>
          <p:cNvPr id="32772" name="Content Placeholder 4" descr="6a00d8341bf68b53ef01157165cfa6970b-800wi.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71988" y="1906588"/>
            <a:ext cx="2933700" cy="3914775"/>
          </a:xfr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rPr>
              <a:t>New </a:t>
            </a:r>
            <a:r>
              <a:rPr lang="en-US" dirty="0"/>
              <a:t>Y</a:t>
            </a:r>
            <a:r>
              <a:rPr lang="en-US" dirty="0" smtClean="0">
                <a:ea typeface="+mj-ea"/>
              </a:rPr>
              <a:t>ork Times response</a:t>
            </a:r>
            <a:endParaRPr lang="en-US" dirty="0">
              <a:ea typeface="+mj-ea"/>
            </a:endParaRPr>
          </a:p>
        </p:txBody>
      </p:sp>
      <p:sp>
        <p:nvSpPr>
          <p:cNvPr id="3" name="Content Placeholder 2"/>
          <p:cNvSpPr>
            <a:spLocks noGrp="1"/>
          </p:cNvSpPr>
          <p:nvPr>
            <p:ph sz="half" idx="1"/>
          </p:nvPr>
        </p:nvSpPr>
        <p:spPr>
          <a:xfrm>
            <a:off x="304800" y="1600200"/>
            <a:ext cx="3521075" cy="4525963"/>
          </a:xfrm>
        </p:spPr>
        <p:txBody>
          <a:bodyPr>
            <a:normAutofit/>
          </a:bodyPr>
          <a:lstStyle/>
          <a:p>
            <a:pPr marL="274320" indent="-274320" eaLnBrk="1" fontAlgn="auto" hangingPunct="1">
              <a:spcAft>
                <a:spcPts val="0"/>
              </a:spcAft>
              <a:buFont typeface="Wingdings 2"/>
              <a:buChar char=""/>
              <a:defRPr/>
            </a:pPr>
            <a:r>
              <a:rPr lang="en-US" dirty="0" smtClean="0">
                <a:ea typeface="+mn-ea"/>
              </a:rPr>
              <a:t>Partnered with the Washington Post once the injunction stopped publication</a:t>
            </a:r>
          </a:p>
          <a:p>
            <a:pPr marL="274320" indent="-274320" eaLnBrk="1" fontAlgn="auto" hangingPunct="1">
              <a:spcAft>
                <a:spcPts val="0"/>
              </a:spcAft>
              <a:buFont typeface="Wingdings 2"/>
              <a:buChar char=""/>
              <a:defRPr/>
            </a:pPr>
            <a:r>
              <a:rPr lang="en-US" dirty="0" smtClean="0">
                <a:ea typeface="+mn-ea"/>
              </a:rPr>
              <a:t>Washington Post also temporarily blocked</a:t>
            </a:r>
          </a:p>
          <a:p>
            <a:pPr marL="274320" indent="-274320" eaLnBrk="1" fontAlgn="auto" hangingPunct="1">
              <a:spcAft>
                <a:spcPts val="0"/>
              </a:spcAft>
              <a:buFont typeface="Wingdings 2"/>
              <a:buChar char=""/>
              <a:defRPr/>
            </a:pPr>
            <a:r>
              <a:rPr lang="en-US" dirty="0" smtClean="0">
                <a:ea typeface="+mn-ea"/>
              </a:rPr>
              <a:t>In very quick decision by Supreme Court, it voted 6-3 to overrule injunction citing that prior restraint was impermissible</a:t>
            </a:r>
            <a:endParaRPr lang="en-US" dirty="0">
              <a:ea typeface="+mn-ea"/>
            </a:endParaRPr>
          </a:p>
        </p:txBody>
      </p:sp>
      <p:pic>
        <p:nvPicPr>
          <p:cNvPr id="33796" name="Content Placeholder 4" descr="courtsimage002.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89375" y="1752600"/>
            <a:ext cx="3959225" cy="4724400"/>
          </a:xfr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fontAlgn="auto" hangingPunct="1">
              <a:spcAft>
                <a:spcPts val="0"/>
              </a:spcAft>
              <a:defRPr/>
            </a:pPr>
            <a:r>
              <a:rPr lang="en-US" dirty="0" smtClean="0">
                <a:ea typeface="+mj-ea"/>
              </a:rPr>
              <a:t>Censorship and </a:t>
            </a:r>
            <a:br>
              <a:rPr lang="en-US" dirty="0" smtClean="0">
                <a:ea typeface="+mj-ea"/>
              </a:rPr>
            </a:br>
            <a:r>
              <a:rPr lang="en-US" dirty="0" smtClean="0">
                <a:ea typeface="+mj-ea"/>
              </a:rPr>
              <a:t>Symbolic Speech</a:t>
            </a:r>
            <a:endParaRPr lang="en-US" dirty="0">
              <a:ea typeface="+mj-ea"/>
            </a:endParaRPr>
          </a:p>
        </p:txBody>
      </p:sp>
      <p:sp>
        <p:nvSpPr>
          <p:cNvPr id="5" name="Content Placeholder 4"/>
          <p:cNvSpPr>
            <a:spLocks noGrp="1"/>
          </p:cNvSpPr>
          <p:nvPr>
            <p:ph sz="half" idx="1"/>
          </p:nvPr>
        </p:nvSpPr>
        <p:spPr>
          <a:xfrm>
            <a:off x="457200" y="1600200"/>
            <a:ext cx="3521075" cy="4800600"/>
          </a:xfrm>
        </p:spPr>
        <p:txBody>
          <a:bodyPr>
            <a:normAutofit/>
          </a:bodyPr>
          <a:lstStyle/>
          <a:p>
            <a:pPr marL="274320" indent="-274320" eaLnBrk="1" fontAlgn="auto" hangingPunct="1">
              <a:spcAft>
                <a:spcPts val="0"/>
              </a:spcAft>
              <a:buFont typeface="Wingdings 2"/>
              <a:buChar char=""/>
              <a:defRPr/>
            </a:pPr>
            <a:r>
              <a:rPr lang="en-US" dirty="0" smtClean="0">
                <a:ea typeface="+mn-ea"/>
              </a:rPr>
              <a:t>Actions, images or symbols that intentionally convey a specific message universally understood by most within the culture.</a:t>
            </a:r>
          </a:p>
          <a:p>
            <a:pPr marL="274320" indent="-274320" eaLnBrk="1" fontAlgn="auto" hangingPunct="1">
              <a:spcAft>
                <a:spcPts val="0"/>
              </a:spcAft>
              <a:buFont typeface="Wingdings 2"/>
              <a:buChar char=""/>
              <a:defRPr/>
            </a:pPr>
            <a:r>
              <a:rPr lang="en-US" dirty="0" smtClean="0">
                <a:ea typeface="+mn-ea"/>
              </a:rPr>
              <a:t>Assumes that symbols do convey powerful ideals</a:t>
            </a:r>
          </a:p>
          <a:p>
            <a:pPr marL="274320" indent="-274320" eaLnBrk="1" fontAlgn="auto" hangingPunct="1">
              <a:spcAft>
                <a:spcPts val="0"/>
              </a:spcAft>
              <a:buFont typeface="Wingdings 2"/>
              <a:buChar char=""/>
              <a:defRPr/>
            </a:pPr>
            <a:r>
              <a:rPr lang="en-US" dirty="0" smtClean="0">
                <a:ea typeface="+mn-ea"/>
              </a:rPr>
              <a:t>More relevant to Texas v. Johnson (1989), but still pertinent to R.A.V. v. St. Paul</a:t>
            </a:r>
            <a:endParaRPr lang="en-US" dirty="0">
              <a:ea typeface="+mn-ea"/>
            </a:endParaRPr>
          </a:p>
        </p:txBody>
      </p:sp>
      <p:pic>
        <p:nvPicPr>
          <p:cNvPr id="34820" name="Content Placeholder 6" descr="draftcard.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49713" y="2438400"/>
            <a:ext cx="3703637" cy="3429000"/>
          </a:xfr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Historic precedent</a:t>
            </a:r>
            <a:br>
              <a:rPr lang="en-US" sz="3600" dirty="0" smtClean="0"/>
            </a:br>
            <a:r>
              <a:rPr lang="en-US" sz="3600" dirty="0" err="1" smtClean="0"/>
              <a:t>Chaplinsky</a:t>
            </a:r>
            <a:r>
              <a:rPr lang="en-US" sz="3600" dirty="0" smtClean="0"/>
              <a:t> v. New Hampshire (</a:t>
            </a:r>
            <a:r>
              <a:rPr lang="en-US" sz="3600" b="1" dirty="0" smtClean="0">
                <a:solidFill>
                  <a:srgbClr val="FF0000"/>
                </a:solidFill>
              </a:rPr>
              <a:t>1942</a:t>
            </a:r>
            <a:r>
              <a:rPr lang="en-US" sz="3600" dirty="0" smtClean="0"/>
              <a:t>)</a:t>
            </a:r>
            <a:endParaRPr lang="en-US" sz="3600" dirty="0"/>
          </a:p>
        </p:txBody>
      </p:sp>
      <p:sp>
        <p:nvSpPr>
          <p:cNvPr id="3" name="Content Placeholder 2"/>
          <p:cNvSpPr>
            <a:spLocks noGrp="1"/>
          </p:cNvSpPr>
          <p:nvPr>
            <p:ph sz="half" idx="1"/>
          </p:nvPr>
        </p:nvSpPr>
        <p:spPr/>
        <p:txBody>
          <a:bodyPr>
            <a:normAutofit fontScale="92500" lnSpcReduction="20000"/>
          </a:bodyPr>
          <a:lstStyle/>
          <a:p>
            <a:r>
              <a:rPr lang="en-US" dirty="0" smtClean="0"/>
              <a:t>Walter </a:t>
            </a:r>
            <a:r>
              <a:rPr lang="en-US" dirty="0" err="1" smtClean="0"/>
              <a:t>Chaplinsky</a:t>
            </a:r>
            <a:r>
              <a:rPr lang="en-US" dirty="0" smtClean="0"/>
              <a:t>, Jehovah’s Witness</a:t>
            </a:r>
          </a:p>
          <a:p>
            <a:r>
              <a:rPr lang="en-US" dirty="0" smtClean="0"/>
              <a:t>Demonstrating on public sidewalk </a:t>
            </a:r>
          </a:p>
          <a:p>
            <a:r>
              <a:rPr lang="en-US" dirty="0" smtClean="0"/>
              <a:t>Upon confrontation, and his refusal to desist, </a:t>
            </a:r>
            <a:r>
              <a:rPr lang="en-US" dirty="0" err="1" smtClean="0"/>
              <a:t>Chaplinsky</a:t>
            </a:r>
            <a:r>
              <a:rPr lang="en-US" dirty="0" smtClean="0"/>
              <a:t> is forcibly removed.  </a:t>
            </a:r>
          </a:p>
          <a:p>
            <a:r>
              <a:rPr lang="en-US" dirty="0" smtClean="0"/>
              <a:t>Sees local law enforcement official </a:t>
            </a:r>
            <a:r>
              <a:rPr lang="en-US" dirty="0"/>
              <a:t>and calls him, </a:t>
            </a:r>
            <a:r>
              <a:rPr lang="en-US" dirty="0" smtClean="0"/>
              <a:t>‘A </a:t>
            </a:r>
            <a:r>
              <a:rPr lang="en-US" dirty="0"/>
              <a:t>God-damned </a:t>
            </a:r>
            <a:r>
              <a:rPr lang="en-US" dirty="0" smtClean="0"/>
              <a:t>racketeer’ </a:t>
            </a:r>
            <a:r>
              <a:rPr lang="en-US" dirty="0"/>
              <a:t>and </a:t>
            </a:r>
            <a:r>
              <a:rPr lang="en-US" dirty="0" smtClean="0"/>
              <a:t>‘a </a:t>
            </a:r>
            <a:r>
              <a:rPr lang="en-US" dirty="0"/>
              <a:t>damned </a:t>
            </a:r>
            <a:r>
              <a:rPr lang="en-US" dirty="0" smtClean="0"/>
              <a:t>Fascist’</a:t>
            </a:r>
          </a:p>
          <a:p>
            <a:r>
              <a:rPr lang="en-US" dirty="0" smtClean="0"/>
              <a:t>Some historic dispute about circumstances &amp; who instigated disturbance.</a:t>
            </a:r>
            <a:endParaRPr lang="en-US" dirty="0"/>
          </a:p>
        </p:txBody>
      </p:sp>
      <p:pic>
        <p:nvPicPr>
          <p:cNvPr id="5" name="Content Placeholder 4" descr="chaplinsky.png"/>
          <p:cNvPicPr>
            <a:picLocks noGrp="1" noChangeAspect="1"/>
          </p:cNvPicPr>
          <p:nvPr>
            <p:ph sz="half" idx="2"/>
          </p:nvPr>
        </p:nvPicPr>
        <p:blipFill>
          <a:blip r:embed="rId2">
            <a:extLst>
              <a:ext uri="{28A0092B-C50C-407E-A947-70E740481C1C}">
                <a14:useLocalDpi xmlns:a14="http://schemas.microsoft.com/office/drawing/2010/main" val="0"/>
              </a:ext>
            </a:extLst>
          </a:blip>
          <a:srcRect l="-9080" r="-9080"/>
          <a:stretch>
            <a:fillRect/>
          </a:stretch>
        </p:blipFill>
        <p:spPr/>
      </p:pic>
    </p:spTree>
    <p:extLst>
      <p:ext uri="{BB962C8B-B14F-4D97-AF65-F5344CB8AC3E}">
        <p14:creationId xmlns:p14="http://schemas.microsoft.com/office/powerpoint/2010/main" val="33181181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Hampshire’s Offensive Conduct Law </a:t>
            </a:r>
            <a:endParaRPr lang="en-US" dirty="0"/>
          </a:p>
        </p:txBody>
      </p:sp>
      <p:sp>
        <p:nvSpPr>
          <p:cNvPr id="6" name="Content Placeholder 5"/>
          <p:cNvSpPr>
            <a:spLocks noGrp="1"/>
          </p:cNvSpPr>
          <p:nvPr>
            <p:ph idx="1"/>
          </p:nvPr>
        </p:nvSpPr>
        <p:spPr/>
        <p:txBody>
          <a:bodyPr/>
          <a:lstStyle/>
          <a:p>
            <a:pPr marL="0" indent="0">
              <a:buNone/>
            </a:pPr>
            <a:r>
              <a:rPr lang="en-US" sz="3200" dirty="0" smtClean="0"/>
              <a:t>According to the ordinance, it was </a:t>
            </a:r>
            <a:r>
              <a:rPr lang="en-US" sz="3200" dirty="0"/>
              <a:t>illegal to say: "any offensive, derisive or annoying word to anyone who is lawfully in any street or public place ... or to call him by an offensive or derisive name."</a:t>
            </a:r>
          </a:p>
          <a:p>
            <a:endParaRPr lang="en-US" dirty="0"/>
          </a:p>
        </p:txBody>
      </p:sp>
    </p:spTree>
    <p:extLst>
      <p:ext uri="{BB962C8B-B14F-4D97-AF65-F5344CB8AC3E}">
        <p14:creationId xmlns:p14="http://schemas.microsoft.com/office/powerpoint/2010/main" val="129475760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Fighting Words</a:t>
            </a:r>
            <a:endParaRPr lang="en-US" dirty="0"/>
          </a:p>
        </p:txBody>
      </p:sp>
      <p:pic>
        <p:nvPicPr>
          <p:cNvPr id="5" name="Content Placeholder 4" descr="0.jpg"/>
          <p:cNvPicPr>
            <a:picLocks noGrp="1" noChangeAspect="1"/>
          </p:cNvPicPr>
          <p:nvPr>
            <p:ph sz="half" idx="1"/>
          </p:nvPr>
        </p:nvPicPr>
        <p:blipFill>
          <a:blip r:embed="rId2">
            <a:extLst>
              <a:ext uri="{28A0092B-C50C-407E-A947-70E740481C1C}">
                <a14:useLocalDpi xmlns:a14="http://schemas.microsoft.com/office/drawing/2010/main" val="0"/>
              </a:ext>
            </a:extLst>
          </a:blip>
          <a:srcRect t="-25755" b="-25755"/>
          <a:stretch>
            <a:fillRect/>
          </a:stretch>
        </p:blipFill>
        <p:spPr>
          <a:xfrm>
            <a:off x="235165" y="1546412"/>
            <a:ext cx="4103790" cy="4579751"/>
          </a:xfrm>
        </p:spPr>
      </p:pic>
      <p:sp>
        <p:nvSpPr>
          <p:cNvPr id="4" name="Content Placeholder 3"/>
          <p:cNvSpPr>
            <a:spLocks noGrp="1"/>
          </p:cNvSpPr>
          <p:nvPr>
            <p:ph sz="half" idx="2"/>
          </p:nvPr>
        </p:nvSpPr>
        <p:spPr/>
        <p:txBody>
          <a:bodyPr/>
          <a:lstStyle/>
          <a:p>
            <a:r>
              <a:rPr lang="en-US" dirty="0" smtClean="0"/>
              <a:t>SCOTUS voted 9-0 to uphold </a:t>
            </a:r>
            <a:r>
              <a:rPr lang="en-US" dirty="0" err="1" smtClean="0"/>
              <a:t>Chaplinsky’s</a:t>
            </a:r>
            <a:r>
              <a:rPr lang="en-US" dirty="0" smtClean="0"/>
              <a:t> arrest</a:t>
            </a:r>
          </a:p>
          <a:p>
            <a:r>
              <a:rPr lang="en-US" dirty="0" smtClean="0"/>
              <a:t>Introduced the concept of “</a:t>
            </a:r>
            <a:r>
              <a:rPr lang="en-US" b="1" dirty="0" smtClean="0">
                <a:solidFill>
                  <a:srgbClr val="FF0000"/>
                </a:solidFill>
              </a:rPr>
              <a:t>fighting words</a:t>
            </a:r>
            <a:r>
              <a:rPr lang="en-US" dirty="0" smtClean="0"/>
              <a:t>” as unprotected speech</a:t>
            </a:r>
          </a:p>
          <a:p>
            <a:r>
              <a:rPr lang="en-US" dirty="0"/>
              <a:t>Words that ‘by their very utterance inflict injury or tend to incite an immediate breach of the </a:t>
            </a:r>
            <a:r>
              <a:rPr lang="en-US" dirty="0" smtClean="0"/>
              <a:t>peace’ (Murphy for the majority)</a:t>
            </a:r>
            <a:endParaRPr lang="en-US" dirty="0"/>
          </a:p>
        </p:txBody>
      </p:sp>
    </p:spTree>
    <p:extLst>
      <p:ext uri="{BB962C8B-B14F-4D97-AF65-F5344CB8AC3E}">
        <p14:creationId xmlns:p14="http://schemas.microsoft.com/office/powerpoint/2010/main" val="71508280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‘Fighting Words’ exception</a:t>
            </a:r>
            <a:endParaRPr lang="en-US" dirty="0"/>
          </a:p>
        </p:txBody>
      </p:sp>
      <p:sp>
        <p:nvSpPr>
          <p:cNvPr id="6" name="Content Placeholder 5"/>
          <p:cNvSpPr>
            <a:spLocks noGrp="1"/>
          </p:cNvSpPr>
          <p:nvPr>
            <p:ph idx="1"/>
          </p:nvPr>
        </p:nvSpPr>
        <p:spPr/>
        <p:txBody>
          <a:bodyPr>
            <a:noAutofit/>
          </a:bodyPr>
          <a:lstStyle/>
          <a:p>
            <a:pPr marL="0" indent="0">
              <a:buNone/>
            </a:pPr>
            <a:r>
              <a:rPr lang="en-US" sz="3000" b="1" dirty="0" smtClean="0">
                <a:solidFill>
                  <a:schemeClr val="tx1"/>
                </a:solidFill>
              </a:rPr>
              <a:t>“</a:t>
            </a:r>
            <a:r>
              <a:rPr lang="en-US" sz="3000" b="1" dirty="0">
                <a:solidFill>
                  <a:schemeClr val="tx1"/>
                </a:solidFill>
              </a:rPr>
              <a:t>[I]t is well understood that the right of free speech is </a:t>
            </a:r>
            <a:r>
              <a:rPr lang="en-US" sz="3000" b="1" dirty="0">
                <a:solidFill>
                  <a:srgbClr val="FF0000"/>
                </a:solidFill>
              </a:rPr>
              <a:t>not absolute </a:t>
            </a:r>
            <a:r>
              <a:rPr lang="en-US" sz="3000" b="1" dirty="0">
                <a:solidFill>
                  <a:schemeClr val="tx1"/>
                </a:solidFill>
              </a:rPr>
              <a:t>at all times and under all </a:t>
            </a:r>
            <a:r>
              <a:rPr lang="en-US" sz="3000" b="1" dirty="0" smtClean="0">
                <a:solidFill>
                  <a:schemeClr val="tx1"/>
                </a:solidFill>
              </a:rPr>
              <a:t>circumstances…It </a:t>
            </a:r>
            <a:r>
              <a:rPr lang="en-US" sz="3000" b="1" dirty="0">
                <a:solidFill>
                  <a:schemeClr val="tx1"/>
                </a:solidFill>
              </a:rPr>
              <a:t>has been well observed that </a:t>
            </a:r>
            <a:r>
              <a:rPr lang="en-US" sz="3000" b="1" dirty="0" smtClean="0">
                <a:solidFill>
                  <a:schemeClr val="tx1"/>
                </a:solidFill>
              </a:rPr>
              <a:t>[fighting words] are </a:t>
            </a:r>
            <a:r>
              <a:rPr lang="en-US" sz="3000" b="1" dirty="0">
                <a:solidFill>
                  <a:schemeClr val="tx1"/>
                </a:solidFill>
              </a:rPr>
              <a:t>no </a:t>
            </a:r>
            <a:r>
              <a:rPr lang="en-US" sz="3000" b="1" dirty="0">
                <a:solidFill>
                  <a:srgbClr val="FF0000"/>
                </a:solidFill>
              </a:rPr>
              <a:t>essential part of any exposition of ideas</a:t>
            </a:r>
            <a:r>
              <a:rPr lang="en-US" sz="3000" b="1" dirty="0"/>
              <a:t>, </a:t>
            </a:r>
            <a:r>
              <a:rPr lang="en-US" sz="3000" b="1" dirty="0">
                <a:solidFill>
                  <a:schemeClr val="tx1"/>
                </a:solidFill>
              </a:rPr>
              <a:t>and are of </a:t>
            </a:r>
            <a:r>
              <a:rPr lang="en-US" sz="3000" b="1" dirty="0" smtClean="0">
                <a:solidFill>
                  <a:schemeClr val="tx1"/>
                </a:solidFill>
              </a:rPr>
              <a:t>that </a:t>
            </a:r>
            <a:r>
              <a:rPr lang="en-US" sz="3000" b="1" dirty="0">
                <a:solidFill>
                  <a:schemeClr val="tx1"/>
                </a:solidFill>
              </a:rPr>
              <a:t>any benefit that may be derived from them </a:t>
            </a:r>
            <a:r>
              <a:rPr lang="en-US" sz="3000" b="1" dirty="0" smtClean="0">
                <a:solidFill>
                  <a:schemeClr val="tx1"/>
                </a:solidFill>
              </a:rPr>
              <a:t>is such slight social value as a step to truth</a:t>
            </a:r>
            <a:r>
              <a:rPr lang="en-US" sz="3000" b="1" dirty="0" smtClean="0"/>
              <a:t> </a:t>
            </a:r>
            <a:r>
              <a:rPr lang="en-US" sz="3000" b="1" dirty="0">
                <a:solidFill>
                  <a:schemeClr val="tx1"/>
                </a:solidFill>
              </a:rPr>
              <a:t>clearly</a:t>
            </a:r>
            <a:r>
              <a:rPr lang="en-US" sz="3000" b="1" dirty="0"/>
              <a:t> </a:t>
            </a:r>
            <a:r>
              <a:rPr lang="en-US" sz="3000" b="1" dirty="0">
                <a:solidFill>
                  <a:srgbClr val="FF0000"/>
                </a:solidFill>
              </a:rPr>
              <a:t>outweighed by the social interest in order and morality</a:t>
            </a:r>
            <a:r>
              <a:rPr lang="en-US" sz="3000" b="1" dirty="0" smtClean="0">
                <a:solidFill>
                  <a:schemeClr val="tx1"/>
                </a:solidFill>
              </a:rPr>
              <a:t>.” —Justice </a:t>
            </a:r>
            <a:r>
              <a:rPr lang="en-US" sz="3000" b="1" smtClean="0">
                <a:solidFill>
                  <a:schemeClr val="tx1"/>
                </a:solidFill>
              </a:rPr>
              <a:t>Frank Murphy</a:t>
            </a:r>
            <a:endParaRPr lang="en-US" sz="3000" b="1" dirty="0">
              <a:solidFill>
                <a:schemeClr val="tx1"/>
              </a:solidFill>
            </a:endParaRPr>
          </a:p>
        </p:txBody>
      </p:sp>
    </p:spTree>
    <p:extLst>
      <p:ext uri="{BB962C8B-B14F-4D97-AF65-F5344CB8AC3E}">
        <p14:creationId xmlns:p14="http://schemas.microsoft.com/office/powerpoint/2010/main" val="791446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rPr>
              <a:t>RAV v. St. Paul (1992)</a:t>
            </a:r>
            <a:endParaRPr lang="en-US" dirty="0">
              <a:ea typeface="+mj-ea"/>
            </a:endParaRPr>
          </a:p>
        </p:txBody>
      </p:sp>
      <p:sp>
        <p:nvSpPr>
          <p:cNvPr id="4" name="Content Placeholder 3"/>
          <p:cNvSpPr>
            <a:spLocks noGrp="1"/>
          </p:cNvSpPr>
          <p:nvPr>
            <p:ph sz="half" idx="1"/>
          </p:nvPr>
        </p:nvSpPr>
        <p:spPr/>
        <p:txBody>
          <a:bodyPr>
            <a:normAutofit/>
          </a:bodyPr>
          <a:lstStyle/>
          <a:p>
            <a:pPr marL="0" indent="0" eaLnBrk="1" fontAlgn="auto" hangingPunct="1">
              <a:spcAft>
                <a:spcPts val="0"/>
              </a:spcAft>
              <a:buNone/>
              <a:defRPr/>
            </a:pPr>
            <a:r>
              <a:rPr lang="en-US" sz="4400" i="1" dirty="0" smtClean="0">
                <a:ea typeface="+mn-ea"/>
              </a:rPr>
              <a:t>What does this image convey?  </a:t>
            </a:r>
          </a:p>
        </p:txBody>
      </p:sp>
      <p:pic>
        <p:nvPicPr>
          <p:cNvPr id="35843" name="Content Placeholder 4" descr="BurningCross.jpg"/>
          <p:cNvPicPr>
            <a:picLocks noGrp="1" noChangeAspect="1"/>
          </p:cNvPicPr>
          <p:nvPr>
            <p:ph sz="half" idx="2"/>
          </p:nvPr>
        </p:nvPicPr>
        <p:blipFill>
          <a:blip r:embed="rId2">
            <a:extLst>
              <a:ext uri="{28A0092B-C50C-407E-A947-70E740481C1C}">
                <a14:useLocalDpi xmlns:a14="http://schemas.microsoft.com/office/drawing/2010/main" val="0"/>
              </a:ext>
            </a:extLst>
          </a:blip>
          <a:srcRect t="24203" b="24203"/>
          <a:stretch>
            <a:fillRect/>
          </a:stretch>
        </p:blipFill>
        <p:spPr>
          <a:xfrm>
            <a:off x="4805363" y="1762125"/>
            <a:ext cx="3840162" cy="4364038"/>
          </a:xfr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social interpretations</a:t>
            </a:r>
            <a:endParaRPr lang="en-US" dirty="0"/>
          </a:p>
        </p:txBody>
      </p:sp>
      <p:pic>
        <p:nvPicPr>
          <p:cNvPr id="5" name="Content Placeholder 4" descr="L10T8P1.jpg"/>
          <p:cNvPicPr>
            <a:picLocks noGrp="1" noChangeAspect="1"/>
          </p:cNvPicPr>
          <p:nvPr>
            <p:ph sz="half" idx="1"/>
          </p:nvPr>
        </p:nvPicPr>
        <p:blipFill>
          <a:blip r:embed="rId2">
            <a:extLst>
              <a:ext uri="{28A0092B-C50C-407E-A947-70E740481C1C}">
                <a14:useLocalDpi xmlns:a14="http://schemas.microsoft.com/office/drawing/2010/main" val="0"/>
              </a:ext>
            </a:extLst>
          </a:blip>
          <a:srcRect t="10989" b="10989"/>
          <a:stretch>
            <a:fillRect/>
          </a:stretch>
        </p:blipFill>
        <p:spPr/>
      </p:pic>
      <p:sp>
        <p:nvSpPr>
          <p:cNvPr id="4" name="Content Placeholder 3"/>
          <p:cNvSpPr>
            <a:spLocks noGrp="1"/>
          </p:cNvSpPr>
          <p:nvPr>
            <p:ph sz="half" idx="2"/>
          </p:nvPr>
        </p:nvSpPr>
        <p:spPr/>
        <p:txBody>
          <a:bodyPr/>
          <a:lstStyle/>
          <a:p>
            <a:pPr marL="274320" indent="-274320">
              <a:buFont typeface="Wingdings 2"/>
              <a:buChar char=""/>
              <a:defRPr/>
            </a:pPr>
            <a:r>
              <a:rPr lang="en-US" dirty="0"/>
              <a:t>For one African American family in Minnesota, it was deemed a threat when it appeared in their yard.</a:t>
            </a:r>
          </a:p>
          <a:p>
            <a:pPr marL="274320" indent="-274320">
              <a:buFont typeface="Wingdings 2"/>
              <a:buChar char=""/>
              <a:defRPr/>
            </a:pPr>
            <a:r>
              <a:rPr lang="en-US" dirty="0"/>
              <a:t>Teens, including R.A.V., were arrested and charged with violating the St. Paul Bias-Motivated Crime Ordinance</a:t>
            </a:r>
          </a:p>
          <a:p>
            <a:endParaRPr lang="en-US" dirty="0"/>
          </a:p>
        </p:txBody>
      </p:sp>
    </p:spTree>
    <p:extLst>
      <p:ext uri="{BB962C8B-B14F-4D97-AF65-F5344CB8AC3E}">
        <p14:creationId xmlns:p14="http://schemas.microsoft.com/office/powerpoint/2010/main" val="59248420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US" dirty="0" smtClean="0">
                <a:ea typeface="+mj-ea"/>
              </a:rPr>
              <a:t>The Ordinance </a:t>
            </a:r>
            <a:endParaRPr lang="en-US" dirty="0">
              <a:ea typeface="+mj-ea"/>
            </a:endParaRPr>
          </a:p>
        </p:txBody>
      </p:sp>
      <p:sp>
        <p:nvSpPr>
          <p:cNvPr id="36867" name="Content Placeholder 4"/>
          <p:cNvSpPr>
            <a:spLocks noGrp="1"/>
          </p:cNvSpPr>
          <p:nvPr>
            <p:ph idx="1"/>
          </p:nvPr>
        </p:nvSpPr>
        <p:spPr/>
        <p:txBody>
          <a:bodyPr/>
          <a:lstStyle/>
          <a:p>
            <a:pPr eaLnBrk="1" hangingPunct="1"/>
            <a:r>
              <a:rPr lang="en-US" dirty="0" smtClean="0">
                <a:latin typeface="Trebuchet MS" charset="0"/>
              </a:rPr>
              <a:t>“Whoever </a:t>
            </a:r>
            <a:r>
              <a:rPr lang="en-US" dirty="0">
                <a:latin typeface="Trebuchet MS" charset="0"/>
              </a:rPr>
              <a:t>places on public or private property, a symbol, object, appellation, characterization or graffiti, including, but not limited to, a burning cross or Nazi swastika, which one knows or has reasonable grounds to know arouses anger, alarm or resentment in others on the basis of race, color, creed, religion or gender commits disorderly conduct and shall be guilty of a </a:t>
            </a:r>
            <a:r>
              <a:rPr lang="en-US" dirty="0" smtClean="0">
                <a:latin typeface="Trebuchet MS" charset="0"/>
              </a:rPr>
              <a:t>misdemeanor.”</a:t>
            </a:r>
          </a:p>
          <a:p>
            <a:pPr marL="0" indent="0" algn="r">
              <a:buNone/>
            </a:pPr>
            <a:r>
              <a:rPr lang="en-US" dirty="0" smtClean="0">
                <a:latin typeface="Trebuchet MS" charset="0"/>
              </a:rPr>
              <a:t>—</a:t>
            </a:r>
            <a:r>
              <a:rPr lang="en-US" dirty="0"/>
              <a:t>St. Paul Bias-Motivated Crime Ordinance</a:t>
            </a:r>
            <a:endParaRPr lang="en-US" dirty="0">
              <a:latin typeface="Trebuchet MS"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restraint</a:t>
            </a:r>
            <a:endParaRPr lang="en-US" dirty="0"/>
          </a:p>
        </p:txBody>
      </p:sp>
      <p:pic>
        <p:nvPicPr>
          <p:cNvPr id="5" name="Content Placeholder 4" descr="speechless1.jpg"/>
          <p:cNvPicPr>
            <a:picLocks noGrp="1" noChangeAspect="1"/>
          </p:cNvPicPr>
          <p:nvPr>
            <p:ph sz="half" idx="1"/>
          </p:nvPr>
        </p:nvPicPr>
        <p:blipFill>
          <a:blip r:embed="rId2">
            <a:extLst>
              <a:ext uri="{28A0092B-C50C-407E-A947-70E740481C1C}">
                <a14:useLocalDpi xmlns:a14="http://schemas.microsoft.com/office/drawing/2010/main" val="0"/>
              </a:ext>
            </a:extLst>
          </a:blip>
          <a:srcRect l="15975" r="15975"/>
          <a:stretch>
            <a:fillRect/>
          </a:stretch>
        </p:blipFill>
        <p:spPr/>
      </p:pic>
      <p:sp>
        <p:nvSpPr>
          <p:cNvPr id="4" name="Content Placeholder 3"/>
          <p:cNvSpPr>
            <a:spLocks noGrp="1"/>
          </p:cNvSpPr>
          <p:nvPr>
            <p:ph sz="half" idx="2"/>
          </p:nvPr>
        </p:nvSpPr>
        <p:spPr/>
        <p:txBody>
          <a:bodyPr>
            <a:normAutofit fontScale="92500" lnSpcReduction="10000"/>
          </a:bodyPr>
          <a:lstStyle/>
          <a:p>
            <a:pPr marL="0" indent="0">
              <a:lnSpc>
                <a:spcPct val="90000"/>
              </a:lnSpc>
              <a:buNone/>
            </a:pPr>
            <a:r>
              <a:rPr lang="en-US" sz="2400" b="1" dirty="0">
                <a:solidFill>
                  <a:srgbClr val="FF0000"/>
                </a:solidFill>
                <a:latin typeface="Constantia" charset="0"/>
              </a:rPr>
              <a:t>Answer: power to control audience reaction/awareness</a:t>
            </a:r>
          </a:p>
          <a:p>
            <a:pPr>
              <a:lnSpc>
                <a:spcPct val="90000"/>
              </a:lnSpc>
              <a:buFont typeface="Calibri" charset="0"/>
              <a:buAutoNum type="arabicPeriod"/>
            </a:pPr>
            <a:r>
              <a:rPr lang="en-US" sz="2400" dirty="0">
                <a:latin typeface="Constantia" charset="0"/>
              </a:rPr>
              <a:t>Message poses perceived threat to authority</a:t>
            </a:r>
          </a:p>
          <a:p>
            <a:pPr>
              <a:lnSpc>
                <a:spcPct val="90000"/>
              </a:lnSpc>
              <a:buFont typeface="Calibri" charset="0"/>
              <a:buAutoNum type="arabicPeriod"/>
            </a:pPr>
            <a:r>
              <a:rPr lang="en-US" sz="2400" dirty="0">
                <a:latin typeface="Constantia" charset="0"/>
              </a:rPr>
              <a:t>Perceived threat to audience</a:t>
            </a:r>
          </a:p>
          <a:p>
            <a:pPr>
              <a:lnSpc>
                <a:spcPct val="90000"/>
              </a:lnSpc>
              <a:buFont typeface="Calibri" charset="0"/>
              <a:buAutoNum type="arabicPeriod"/>
            </a:pPr>
            <a:r>
              <a:rPr lang="en-US" sz="2400" dirty="0">
                <a:latin typeface="Constantia" charset="0"/>
              </a:rPr>
              <a:t>Message can cause fear, hatred, violence</a:t>
            </a:r>
          </a:p>
          <a:p>
            <a:pPr>
              <a:lnSpc>
                <a:spcPct val="90000"/>
              </a:lnSpc>
              <a:buFont typeface="Calibri" charset="0"/>
              <a:buAutoNum type="arabicPeriod"/>
            </a:pPr>
            <a:r>
              <a:rPr lang="en-US" sz="2400" dirty="0">
                <a:latin typeface="Constantia" charset="0"/>
              </a:rPr>
              <a:t>Message offends the masses</a:t>
            </a:r>
          </a:p>
          <a:p>
            <a:pPr marL="0" indent="0">
              <a:buNone/>
            </a:pPr>
            <a:endParaRPr lang="en-US" dirty="0"/>
          </a:p>
        </p:txBody>
      </p:sp>
    </p:spTree>
    <p:extLst>
      <p:ext uri="{BB962C8B-B14F-4D97-AF65-F5344CB8AC3E}">
        <p14:creationId xmlns:p14="http://schemas.microsoft.com/office/powerpoint/2010/main" val="96000915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2800" dirty="0" smtClean="0">
                <a:ea typeface="+mj-ea"/>
              </a:rPr>
              <a:t>Petitioner argued that the Ordinance </a:t>
            </a:r>
            <a:br>
              <a:rPr lang="en-US" sz="2800" dirty="0" smtClean="0">
                <a:ea typeface="+mj-ea"/>
              </a:rPr>
            </a:br>
            <a:r>
              <a:rPr lang="en-US" sz="2800" dirty="0" smtClean="0">
                <a:ea typeface="+mj-ea"/>
              </a:rPr>
              <a:t>was invalid under the 1A</a:t>
            </a:r>
            <a:endParaRPr lang="en-US" sz="2800" dirty="0">
              <a:ea typeface="+mj-ea"/>
            </a:endParaRPr>
          </a:p>
        </p:txBody>
      </p:sp>
      <p:pic>
        <p:nvPicPr>
          <p:cNvPr id="37891" name="Content Placeholder 9" descr="con0048.gif"/>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54013" y="1981200"/>
            <a:ext cx="3760787" cy="3962400"/>
          </a:xfrm>
        </p:spPr>
      </p:pic>
      <p:sp>
        <p:nvSpPr>
          <p:cNvPr id="9" name="Content Placeholder 8"/>
          <p:cNvSpPr>
            <a:spLocks noGrp="1"/>
          </p:cNvSpPr>
          <p:nvPr>
            <p:ph sz="half" idx="2"/>
          </p:nvPr>
        </p:nvSpPr>
        <p:spPr>
          <a:xfrm>
            <a:off x="4178300" y="1600200"/>
            <a:ext cx="3521075" cy="4525963"/>
          </a:xfrm>
        </p:spPr>
        <p:txBody>
          <a:bodyPr>
            <a:normAutofit fontScale="92500"/>
          </a:bodyPr>
          <a:lstStyle/>
          <a:p>
            <a:pPr eaLnBrk="1" hangingPunct="1">
              <a:lnSpc>
                <a:spcPct val="90000"/>
              </a:lnSpc>
            </a:pPr>
            <a:r>
              <a:rPr lang="en-US" sz="2400">
                <a:latin typeface="Trebuchet MS" charset="0"/>
              </a:rPr>
              <a:t>Prohibiting speech based on unpopular content is unconstitutional</a:t>
            </a:r>
          </a:p>
          <a:p>
            <a:pPr eaLnBrk="1" hangingPunct="1">
              <a:lnSpc>
                <a:spcPct val="90000"/>
              </a:lnSpc>
            </a:pPr>
            <a:r>
              <a:rPr lang="en-US" sz="2400">
                <a:latin typeface="Trebuchet MS" charset="0"/>
              </a:rPr>
              <a:t>Supreme Court ruled unanimously that the ordinance could not be defended.</a:t>
            </a:r>
          </a:p>
          <a:p>
            <a:pPr eaLnBrk="1" hangingPunct="1">
              <a:lnSpc>
                <a:spcPct val="90000"/>
              </a:lnSpc>
            </a:pPr>
            <a:r>
              <a:rPr lang="en-US" sz="2400">
                <a:latin typeface="Trebuchet MS" charset="0"/>
              </a:rPr>
              <a:t>Limited the </a:t>
            </a:r>
            <a:r>
              <a:rPr lang="ja-JP" altLang="en-US" sz="2400">
                <a:latin typeface="Trebuchet MS" charset="0"/>
              </a:rPr>
              <a:t>“</a:t>
            </a:r>
            <a:r>
              <a:rPr lang="en-US" sz="2400">
                <a:latin typeface="Trebuchet MS" charset="0"/>
              </a:rPr>
              <a:t>fighting words</a:t>
            </a:r>
            <a:r>
              <a:rPr lang="ja-JP" altLang="en-US" sz="2400">
                <a:latin typeface="Trebuchet MS" charset="0"/>
              </a:rPr>
              <a:t>”</a:t>
            </a:r>
            <a:r>
              <a:rPr lang="en-US" sz="2400">
                <a:latin typeface="Trebuchet MS" charset="0"/>
              </a:rPr>
              <a:t> precedent established by Chaplinsky v. New Hampshire (1942)</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Can symbolic speech be deemed ‘fighting words’?</a:t>
            </a:r>
            <a:endParaRPr lang="en-US" sz="4000" dirty="0"/>
          </a:p>
        </p:txBody>
      </p:sp>
      <p:pic>
        <p:nvPicPr>
          <p:cNvPr id="7" name="Content Placeholder 6" descr="cross_burning2.jpg"/>
          <p:cNvPicPr>
            <a:picLocks noGrp="1" noChangeAspect="1"/>
          </p:cNvPicPr>
          <p:nvPr>
            <p:ph idx="1"/>
          </p:nvPr>
        </p:nvPicPr>
        <p:blipFill>
          <a:blip r:embed="rId2">
            <a:extLst>
              <a:ext uri="{28A0092B-C50C-407E-A947-70E740481C1C}">
                <a14:useLocalDpi xmlns:a14="http://schemas.microsoft.com/office/drawing/2010/main" val="0"/>
              </a:ext>
            </a:extLst>
          </a:blip>
          <a:srcRect l="-20013" r="-20013"/>
          <a:stretch>
            <a:fillRect/>
          </a:stretch>
        </p:blipFill>
        <p:spPr>
          <a:xfrm>
            <a:off x="235166" y="1762124"/>
            <a:ext cx="8654072" cy="4823437"/>
          </a:xfrm>
        </p:spPr>
      </p:pic>
    </p:spTree>
    <p:extLst>
      <p:ext uri="{BB962C8B-B14F-4D97-AF65-F5344CB8AC3E}">
        <p14:creationId xmlns:p14="http://schemas.microsoft.com/office/powerpoint/2010/main" val="323857968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St. Paul ordinance was deemed ‘overbroad’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a:t>
            </a:r>
            <a:r>
              <a:rPr lang="en-US" dirty="0"/>
              <a:t>reason why ﬁghting words are categorically excluded from the protection of the First Amendment is not that their content communicates any particular idea, but that their content embodies a particularly intolerable (and socially unnecessary) </a:t>
            </a:r>
            <a:r>
              <a:rPr lang="en-US" i="1" dirty="0"/>
              <a:t>mode</a:t>
            </a:r>
            <a:r>
              <a:rPr lang="en-US" dirty="0"/>
              <a:t> of expressing </a:t>
            </a:r>
            <a:r>
              <a:rPr lang="en-US" i="1" dirty="0"/>
              <a:t>whatever</a:t>
            </a:r>
            <a:r>
              <a:rPr lang="en-US" dirty="0"/>
              <a:t> idea the speaker wishes to convey. St. Paul has not singled out an especially offensive mode of expression—it has not, for example, selected for prohibition only those ﬁghting words that communicate ideas in a threatening (as opposed to a merely obnoxious) manner. Rather, it has proscribed ﬁghting words of whatever manner that communicate messages of racial, gender, or religious intolerance. Selectivity of this sort creates the possibility that the city is seeking to handicap the expression of particular ideas. That possibility would alone be enough to render the ordinance presumptively invalid, but St. Paul’s comments and concessions in this case elevate the possibility to a certainty</a:t>
            </a:r>
            <a:r>
              <a:rPr lang="en-US" dirty="0" smtClean="0"/>
              <a:t>.”			(Justice Scalia, for the majority)</a:t>
            </a:r>
            <a:endParaRPr lang="en-US" dirty="0"/>
          </a:p>
        </p:txBody>
      </p:sp>
    </p:spTree>
    <p:extLst>
      <p:ext uri="{BB962C8B-B14F-4D97-AF65-F5344CB8AC3E}">
        <p14:creationId xmlns:p14="http://schemas.microsoft.com/office/powerpoint/2010/main" val="1142192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Brandenburg v. Ohio (1969)</a:t>
            </a:r>
            <a:endParaRPr lang="en-US" dirty="0"/>
          </a:p>
        </p:txBody>
      </p:sp>
      <p:pic>
        <p:nvPicPr>
          <p:cNvPr id="4" name="Content Placeholder 3" descr="AP_LMSCC_Brandenburg.jpg"/>
          <p:cNvPicPr>
            <a:picLocks noGrp="1" noChangeAspect="1"/>
          </p:cNvPicPr>
          <p:nvPr>
            <p:ph idx="1"/>
          </p:nvPr>
        </p:nvPicPr>
        <p:blipFill>
          <a:blip r:embed="rId2">
            <a:extLst>
              <a:ext uri="{28A0092B-C50C-407E-A947-70E740481C1C}">
                <a14:useLocalDpi xmlns:a14="http://schemas.microsoft.com/office/drawing/2010/main" val="0"/>
              </a:ext>
            </a:extLst>
          </a:blip>
          <a:srcRect t="2597" b="2597"/>
          <a:stretch>
            <a:fillRect/>
          </a:stretch>
        </p:blipFill>
        <p:spPr/>
      </p:pic>
    </p:spTree>
    <p:extLst>
      <p:ext uri="{BB962C8B-B14F-4D97-AF65-F5344CB8AC3E}">
        <p14:creationId xmlns:p14="http://schemas.microsoft.com/office/powerpoint/2010/main" val="1829062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rPr>
              <a:t>Brandenburg v. Ohio (1969)</a:t>
            </a:r>
            <a:endParaRPr lang="en-US" dirty="0">
              <a:ea typeface="+mj-ea"/>
            </a:endParaRPr>
          </a:p>
        </p:txBody>
      </p:sp>
      <p:pic>
        <p:nvPicPr>
          <p:cNvPr id="38915" name="Content Placeholder 4" descr="con0050.gif"/>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3400" y="1828800"/>
            <a:ext cx="3521075" cy="3733800"/>
          </a:xfrm>
        </p:spPr>
      </p:pic>
      <p:sp>
        <p:nvSpPr>
          <p:cNvPr id="4" name="Content Placeholder 3"/>
          <p:cNvSpPr>
            <a:spLocks noGrp="1"/>
          </p:cNvSpPr>
          <p:nvPr>
            <p:ph sz="half" idx="2"/>
          </p:nvPr>
        </p:nvSpPr>
        <p:spPr>
          <a:xfrm>
            <a:off x="4178300" y="1600200"/>
            <a:ext cx="3521075" cy="4525963"/>
          </a:xfrm>
        </p:spPr>
        <p:txBody>
          <a:bodyPr>
            <a:normAutofit/>
          </a:bodyPr>
          <a:lstStyle/>
          <a:p>
            <a:pPr eaLnBrk="1" hangingPunct="1">
              <a:lnSpc>
                <a:spcPct val="90000"/>
              </a:lnSpc>
            </a:pPr>
            <a:r>
              <a:rPr lang="en-US" dirty="0">
                <a:latin typeface="Trebuchet MS" charset="0"/>
              </a:rPr>
              <a:t>Clarence Brandenburg was a KKK leader and invited media to report on rally in which he urged </a:t>
            </a:r>
            <a:r>
              <a:rPr lang="ja-JP" altLang="en-US" dirty="0">
                <a:latin typeface="Trebuchet MS" charset="0"/>
              </a:rPr>
              <a:t>“</a:t>
            </a:r>
            <a:r>
              <a:rPr lang="en-US" dirty="0" err="1">
                <a:latin typeface="Trebuchet MS" charset="0"/>
              </a:rPr>
              <a:t>revengeance</a:t>
            </a:r>
            <a:r>
              <a:rPr lang="ja-JP" altLang="en-US" dirty="0">
                <a:latin typeface="Trebuchet MS" charset="0"/>
              </a:rPr>
              <a:t>”</a:t>
            </a:r>
            <a:r>
              <a:rPr lang="en-US" dirty="0">
                <a:latin typeface="Trebuchet MS" charset="0"/>
              </a:rPr>
              <a:t> to all who did not further the cause.</a:t>
            </a:r>
          </a:p>
          <a:p>
            <a:pPr eaLnBrk="1" hangingPunct="1">
              <a:lnSpc>
                <a:spcPct val="90000"/>
              </a:lnSpc>
            </a:pPr>
            <a:r>
              <a:rPr lang="en-US" dirty="0">
                <a:latin typeface="Trebuchet MS" charset="0"/>
              </a:rPr>
              <a:t>Portions of the rally were filmed</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rPr>
              <a:t>Imminent Lawless Action</a:t>
            </a:r>
            <a:endParaRPr lang="en-US" dirty="0">
              <a:ea typeface="+mj-ea"/>
            </a:endParaRPr>
          </a:p>
        </p:txBody>
      </p:sp>
      <p:sp>
        <p:nvSpPr>
          <p:cNvPr id="39939" name="Content Placeholder 2"/>
          <p:cNvSpPr>
            <a:spLocks noGrp="1"/>
          </p:cNvSpPr>
          <p:nvPr>
            <p:ph sz="half" idx="1"/>
          </p:nvPr>
        </p:nvSpPr>
        <p:spPr>
          <a:xfrm>
            <a:off x="457200" y="1600200"/>
            <a:ext cx="3521075" cy="4525963"/>
          </a:xfrm>
        </p:spPr>
        <p:txBody>
          <a:bodyPr>
            <a:normAutofit fontScale="92500"/>
          </a:bodyPr>
          <a:lstStyle/>
          <a:p>
            <a:pPr eaLnBrk="1" hangingPunct="1"/>
            <a:r>
              <a:rPr lang="en-US" sz="2600" dirty="0">
                <a:latin typeface="Trebuchet MS" charset="0"/>
              </a:rPr>
              <a:t>Brandenburg was charged with advocating violence under </a:t>
            </a:r>
            <a:r>
              <a:rPr lang="en-US" sz="2600" dirty="0" smtClean="0">
                <a:latin typeface="Trebuchet MS" charset="0"/>
              </a:rPr>
              <a:t>Ohio’s </a:t>
            </a:r>
            <a:r>
              <a:rPr lang="en-US" sz="2600" dirty="0">
                <a:latin typeface="Trebuchet MS" charset="0"/>
              </a:rPr>
              <a:t>criminal syndicalism statute.</a:t>
            </a:r>
          </a:p>
          <a:p>
            <a:pPr eaLnBrk="1" hangingPunct="1"/>
            <a:r>
              <a:rPr lang="en-US" sz="2600" dirty="0">
                <a:latin typeface="Trebuchet MS" charset="0"/>
              </a:rPr>
              <a:t>The Court faced having to determine the </a:t>
            </a:r>
            <a:r>
              <a:rPr lang="en-US" sz="2600" i="1" dirty="0">
                <a:latin typeface="Trebuchet MS" charset="0"/>
              </a:rPr>
              <a:t>intent of his message</a:t>
            </a:r>
            <a:endParaRPr lang="en-US" sz="2600" dirty="0">
              <a:latin typeface="Trebuchet MS" charset="0"/>
            </a:endParaRPr>
          </a:p>
        </p:txBody>
      </p:sp>
      <p:pic>
        <p:nvPicPr>
          <p:cNvPr id="39940" name="Content Placeholder 4" descr="inflammatory-speech-by-robert-neubecker.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14800" y="2133600"/>
            <a:ext cx="3760788" cy="3633788"/>
          </a:xfr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20675"/>
            <a:ext cx="7696200" cy="746125"/>
          </a:xfrm>
        </p:spPr>
        <p:txBody>
          <a:bodyPr/>
          <a:lstStyle/>
          <a:p>
            <a:pPr eaLnBrk="1" hangingPunct="1">
              <a:defRPr/>
            </a:pPr>
            <a:r>
              <a:rPr lang="en-US" sz="3200" dirty="0" smtClean="0">
                <a:ea typeface="+mj-ea"/>
              </a:rPr>
              <a:t>Ohio’s Criminal Syndicalism Statute</a:t>
            </a:r>
            <a:endParaRPr lang="en-US" sz="3200" dirty="0">
              <a:ea typeface="+mj-ea"/>
            </a:endParaRPr>
          </a:p>
        </p:txBody>
      </p:sp>
      <p:sp>
        <p:nvSpPr>
          <p:cNvPr id="40963" name="Content Placeholder 5"/>
          <p:cNvSpPr>
            <a:spLocks noGrp="1"/>
          </p:cNvSpPr>
          <p:nvPr>
            <p:ph idx="1"/>
          </p:nvPr>
        </p:nvSpPr>
        <p:spPr/>
        <p:txBody>
          <a:bodyPr/>
          <a:lstStyle/>
          <a:p>
            <a:pPr eaLnBrk="1" hangingPunct="1"/>
            <a:r>
              <a:rPr lang="en-US">
                <a:latin typeface="Trebuchet MS" charset="0"/>
              </a:rPr>
              <a:t>The law made a crime of advocating "the duty, necessity or propriety of crime sabotage, violence, or unlawful methods of terrorism as a means of accomplishing industrial or political reform" and "voluntary assembl[ing] with any society, group, or assemblage of persons formed to teach or advocate the doctrine of criminal syndicalism.</a:t>
            </a:r>
            <a:r>
              <a:rPr lang="ja-JP" altLang="en-US">
                <a:latin typeface="Trebuchet MS" charset="0"/>
              </a:rPr>
              <a:t>“</a:t>
            </a:r>
            <a:r>
              <a:rPr lang="en-US">
                <a:latin typeface="Trebuchet MS" charset="0"/>
              </a:rPr>
              <a:t/>
            </a:r>
            <a:br>
              <a:rPr lang="en-US">
                <a:latin typeface="Trebuchet MS" charset="0"/>
              </a:rPr>
            </a:br>
            <a:endParaRPr lang="en-US">
              <a:latin typeface="Trebuchet MS"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smtClean="0">
                <a:ea typeface="+mj-ea"/>
              </a:rPr>
              <a:t>Supreme Court Decision</a:t>
            </a:r>
            <a:endParaRPr lang="en-US" dirty="0">
              <a:ea typeface="+mj-ea"/>
            </a:endParaRPr>
          </a:p>
        </p:txBody>
      </p:sp>
      <p:sp>
        <p:nvSpPr>
          <p:cNvPr id="41987" name="Content Placeholder 4"/>
          <p:cNvSpPr>
            <a:spLocks noGrp="1"/>
          </p:cNvSpPr>
          <p:nvPr>
            <p:ph sz="half" idx="1"/>
          </p:nvPr>
        </p:nvSpPr>
        <p:spPr>
          <a:xfrm>
            <a:off x="457200" y="1600200"/>
            <a:ext cx="3521075" cy="4525963"/>
          </a:xfrm>
        </p:spPr>
        <p:txBody>
          <a:bodyPr/>
          <a:lstStyle/>
          <a:p>
            <a:pPr eaLnBrk="1" hangingPunct="1"/>
            <a:r>
              <a:rPr lang="en-US" dirty="0">
                <a:latin typeface="Trebuchet MS" charset="0"/>
              </a:rPr>
              <a:t>Unanimous in favor of Brandenburg</a:t>
            </a:r>
          </a:p>
          <a:p>
            <a:pPr eaLnBrk="1" hangingPunct="1"/>
            <a:r>
              <a:rPr lang="en-US" dirty="0">
                <a:latin typeface="Trebuchet MS" charset="0"/>
              </a:rPr>
              <a:t>Cited the fact that the law sought to punish people for </a:t>
            </a:r>
            <a:r>
              <a:rPr lang="ja-JP" altLang="en-US" dirty="0">
                <a:latin typeface="Trebuchet MS" charset="0"/>
              </a:rPr>
              <a:t>‘</a:t>
            </a:r>
            <a:r>
              <a:rPr lang="en-US" dirty="0">
                <a:latin typeface="Trebuchet MS" charset="0"/>
              </a:rPr>
              <a:t>mere advocacy</a:t>
            </a:r>
            <a:r>
              <a:rPr lang="ja-JP" altLang="en-US" dirty="0">
                <a:latin typeface="Trebuchet MS" charset="0"/>
              </a:rPr>
              <a:t>’</a:t>
            </a:r>
            <a:r>
              <a:rPr lang="en-US" dirty="0">
                <a:latin typeface="Trebuchet MS" charset="0"/>
              </a:rPr>
              <a:t> and violated freedom of </a:t>
            </a:r>
            <a:r>
              <a:rPr lang="en-US" dirty="0" smtClean="0">
                <a:latin typeface="Trebuchet MS" charset="0"/>
              </a:rPr>
              <a:t>assembly</a:t>
            </a:r>
          </a:p>
          <a:p>
            <a:pPr eaLnBrk="1" hangingPunct="1"/>
            <a:r>
              <a:rPr lang="en-US" dirty="0" smtClean="0">
                <a:latin typeface="Trebuchet MS" charset="0"/>
              </a:rPr>
              <a:t>Introduced the concept of “imminent lawless action” test </a:t>
            </a:r>
            <a:endParaRPr lang="en-US" dirty="0">
              <a:latin typeface="Trebuchet MS" charset="0"/>
            </a:endParaRPr>
          </a:p>
        </p:txBody>
      </p:sp>
      <p:pic>
        <p:nvPicPr>
          <p:cNvPr id="41988" name="Content Placeholder 6" descr="kkk.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62400" y="2895600"/>
            <a:ext cx="3619500" cy="2211388"/>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elements to test</a:t>
            </a:r>
            <a:endParaRPr lang="en-US" dirty="0"/>
          </a:p>
        </p:txBody>
      </p:sp>
      <p:sp>
        <p:nvSpPr>
          <p:cNvPr id="3" name="Content Placeholder 2"/>
          <p:cNvSpPr>
            <a:spLocks noGrp="1"/>
          </p:cNvSpPr>
          <p:nvPr>
            <p:ph sz="half" idx="1"/>
          </p:nvPr>
        </p:nvSpPr>
        <p:spPr/>
        <p:txBody>
          <a:bodyPr/>
          <a:lstStyle/>
          <a:p>
            <a:r>
              <a:rPr lang="en-US" dirty="0" smtClean="0"/>
              <a:t>Intent (toughest to prove)</a:t>
            </a:r>
          </a:p>
          <a:p>
            <a:r>
              <a:rPr lang="en-US" dirty="0" smtClean="0"/>
              <a:t>Imminence</a:t>
            </a:r>
          </a:p>
          <a:p>
            <a:r>
              <a:rPr lang="en-US" dirty="0" smtClean="0"/>
              <a:t>Likelihood</a:t>
            </a:r>
            <a:endParaRPr lang="en-US" dirty="0"/>
          </a:p>
        </p:txBody>
      </p:sp>
      <p:pic>
        <p:nvPicPr>
          <p:cNvPr id="5" name="Content Placeholder 4" descr="breaking-the-law.jpg"/>
          <p:cNvPicPr>
            <a:picLocks noGrp="1" noChangeAspect="1"/>
          </p:cNvPicPr>
          <p:nvPr>
            <p:ph sz="half" idx="2"/>
          </p:nvPr>
        </p:nvPicPr>
        <p:blipFill>
          <a:blip r:embed="rId2">
            <a:extLst>
              <a:ext uri="{28A0092B-C50C-407E-A947-70E740481C1C}">
                <a14:useLocalDpi xmlns:a14="http://schemas.microsoft.com/office/drawing/2010/main" val="0"/>
              </a:ext>
            </a:extLst>
          </a:blip>
          <a:srcRect t="-40906" b="-40906"/>
          <a:stretch>
            <a:fillRect/>
          </a:stretch>
        </p:blipFill>
        <p:spPr>
          <a:xfrm>
            <a:off x="3527475" y="1762124"/>
            <a:ext cx="5118051" cy="4745037"/>
          </a:xfrm>
        </p:spPr>
      </p:pic>
    </p:spTree>
    <p:extLst>
      <p:ext uri="{BB962C8B-B14F-4D97-AF65-F5344CB8AC3E}">
        <p14:creationId xmlns:p14="http://schemas.microsoft.com/office/powerpoint/2010/main" val="443311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rPr>
              <a:t>The More things change…</a:t>
            </a:r>
            <a:endParaRPr lang="en-US" dirty="0">
              <a:ea typeface="+mj-ea"/>
            </a:endParaRPr>
          </a:p>
        </p:txBody>
      </p:sp>
      <p:sp>
        <p:nvSpPr>
          <p:cNvPr id="47107" name="Content Placeholder 2"/>
          <p:cNvSpPr>
            <a:spLocks noGrp="1"/>
          </p:cNvSpPr>
          <p:nvPr>
            <p:ph sz="half" idx="1"/>
          </p:nvPr>
        </p:nvSpPr>
        <p:spPr>
          <a:xfrm>
            <a:off x="304800" y="1600200"/>
            <a:ext cx="3673475" cy="4800600"/>
          </a:xfrm>
        </p:spPr>
        <p:txBody>
          <a:bodyPr>
            <a:normAutofit lnSpcReduction="10000"/>
          </a:bodyPr>
          <a:lstStyle/>
          <a:p>
            <a:pPr eaLnBrk="1" hangingPunct="1"/>
            <a:r>
              <a:rPr lang="en-US" sz="2600">
                <a:latin typeface="Trebuchet MS" charset="0"/>
              </a:rPr>
              <a:t>Look at the difference in the treatment of free speech claims between 1942 (Chaplinsky), 1969 (Brandenburg) and RAV v. St. Paul (1992).  </a:t>
            </a:r>
          </a:p>
          <a:p>
            <a:pPr eaLnBrk="1" hangingPunct="1"/>
            <a:r>
              <a:rPr lang="en-US" sz="2600">
                <a:latin typeface="Trebuchet MS" charset="0"/>
              </a:rPr>
              <a:t>What do you suppose happened there?</a:t>
            </a:r>
          </a:p>
          <a:p>
            <a:pPr eaLnBrk="1" hangingPunct="1"/>
            <a:endParaRPr lang="en-US">
              <a:latin typeface="Trebuchet MS" charset="0"/>
            </a:endParaRPr>
          </a:p>
        </p:txBody>
      </p:sp>
      <p:pic>
        <p:nvPicPr>
          <p:cNvPr id="47108" name="Picture 5" descr="FightingWord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733800" y="2286000"/>
            <a:ext cx="3810000" cy="3810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Silencing the cardinals</a:t>
            </a:r>
            <a:endParaRPr lang="en-US" dirty="0"/>
          </a:p>
        </p:txBody>
      </p:sp>
      <p:pic>
        <p:nvPicPr>
          <p:cNvPr id="6" name="Content Placeholder 5" descr="Screen Shot 2013-02-17 at 1.27.57 PM.png"/>
          <p:cNvPicPr>
            <a:picLocks noGrp="1" noChangeAspect="1"/>
          </p:cNvPicPr>
          <p:nvPr>
            <p:ph idx="1"/>
          </p:nvPr>
        </p:nvPicPr>
        <p:blipFill>
          <a:blip r:embed="rId2">
            <a:extLst>
              <a:ext uri="{28A0092B-C50C-407E-A947-70E740481C1C}">
                <a14:useLocalDpi xmlns:a14="http://schemas.microsoft.com/office/drawing/2010/main" val="0"/>
              </a:ext>
            </a:extLst>
          </a:blip>
          <a:srcRect t="23314" b="23314"/>
          <a:stretch>
            <a:fillRect/>
          </a:stretch>
        </p:blipFill>
        <p:spPr/>
      </p:pic>
    </p:spTree>
    <p:extLst>
      <p:ext uri="{BB962C8B-B14F-4D97-AF65-F5344CB8AC3E}">
        <p14:creationId xmlns:p14="http://schemas.microsoft.com/office/powerpoint/2010/main" val="78660816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003465"/>
          </a:xfrm>
        </p:spPr>
        <p:txBody>
          <a:bodyPr/>
          <a:lstStyle/>
          <a:p>
            <a:r>
              <a:rPr lang="en-US" dirty="0" smtClean="0"/>
              <a:t>Texas v. Johnson (1989)</a:t>
            </a:r>
            <a:endParaRPr lang="en-US" dirty="0"/>
          </a:p>
        </p:txBody>
      </p:sp>
      <p:pic>
        <p:nvPicPr>
          <p:cNvPr id="4" name="Content Placeholder 3" descr="4985fb3399c1f90fbd35f242b256d20e_1M.jpg"/>
          <p:cNvPicPr>
            <a:picLocks noGrp="1" noChangeAspect="1"/>
          </p:cNvPicPr>
          <p:nvPr>
            <p:ph idx="1"/>
          </p:nvPr>
        </p:nvPicPr>
        <p:blipFill>
          <a:blip r:embed="rId2">
            <a:extLst>
              <a:ext uri="{28A0092B-C50C-407E-A947-70E740481C1C}">
                <a14:useLocalDpi xmlns:a14="http://schemas.microsoft.com/office/drawing/2010/main" val="0"/>
              </a:ext>
            </a:extLst>
          </a:blip>
          <a:srcRect l="-59785" r="-59785"/>
          <a:stretch>
            <a:fillRect/>
          </a:stretch>
        </p:blipFill>
        <p:spPr>
          <a:xfrm>
            <a:off x="163285" y="1417638"/>
            <a:ext cx="8909775" cy="5204505"/>
          </a:xfrm>
        </p:spPr>
      </p:pic>
    </p:spTree>
    <p:extLst>
      <p:ext uri="{BB962C8B-B14F-4D97-AF65-F5344CB8AC3E}">
        <p14:creationId xmlns:p14="http://schemas.microsoft.com/office/powerpoint/2010/main" val="2936066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30"/>
            <a:ext cx="8147051" cy="1113224"/>
          </a:xfrm>
        </p:spPr>
        <p:txBody>
          <a:bodyPr/>
          <a:lstStyle/>
          <a:p>
            <a:r>
              <a:rPr lang="en-US" sz="4000" dirty="0" smtClean="0"/>
              <a:t>History of flag burning issue</a:t>
            </a:r>
            <a:endParaRPr lang="en-US" sz="4000" dirty="0"/>
          </a:p>
        </p:txBody>
      </p:sp>
      <p:pic>
        <p:nvPicPr>
          <p:cNvPr id="5" name="Content Placeholder 4" descr="Texas_podcast_large.jpg"/>
          <p:cNvPicPr>
            <a:picLocks noGrp="1" noChangeAspect="1"/>
          </p:cNvPicPr>
          <p:nvPr>
            <p:ph sz="half" idx="1"/>
          </p:nvPr>
        </p:nvPicPr>
        <p:blipFill>
          <a:blip r:embed="rId2">
            <a:extLst>
              <a:ext uri="{28A0092B-C50C-407E-A947-70E740481C1C}">
                <a14:useLocalDpi xmlns:a14="http://schemas.microsoft.com/office/drawing/2010/main" val="0"/>
              </a:ext>
            </a:extLst>
          </a:blip>
          <a:srcRect l="5384" r="5384"/>
          <a:stretch>
            <a:fillRect/>
          </a:stretch>
        </p:blipFill>
        <p:spPr/>
      </p:pic>
      <p:sp>
        <p:nvSpPr>
          <p:cNvPr id="4" name="Content Placeholder 3"/>
          <p:cNvSpPr>
            <a:spLocks noGrp="1"/>
          </p:cNvSpPr>
          <p:nvPr>
            <p:ph sz="half" idx="2"/>
          </p:nvPr>
        </p:nvSpPr>
        <p:spPr>
          <a:xfrm>
            <a:off x="4648200" y="1426872"/>
            <a:ext cx="4038600" cy="5177128"/>
          </a:xfrm>
        </p:spPr>
        <p:txBody>
          <a:bodyPr>
            <a:normAutofit fontScale="92500" lnSpcReduction="20000"/>
          </a:bodyPr>
          <a:lstStyle/>
          <a:p>
            <a:r>
              <a:rPr lang="en-US" sz="2400" dirty="0" smtClean="0"/>
              <a:t>Halter v. Nebraska (1907)—SCOTUS upheld the idea that flag desecration could be prohibited</a:t>
            </a:r>
          </a:p>
          <a:p>
            <a:r>
              <a:rPr lang="en-US" sz="2400" dirty="0" smtClean="0"/>
              <a:t>1968—Congress passes Federal Flag Desecration Law</a:t>
            </a:r>
          </a:p>
          <a:p>
            <a:r>
              <a:rPr lang="en-US" sz="2400" dirty="0" smtClean="0"/>
              <a:t>1972—SCOTUS ruled that laws banning the “contempt” of the flag were overbroad/vague</a:t>
            </a:r>
          </a:p>
          <a:p>
            <a:r>
              <a:rPr lang="en-US" sz="2400" dirty="0" smtClean="0"/>
              <a:t>1974—SCOTUS rules in Spence v. Washington that affixing peace sign stickers to flag constitutionally protected speech </a:t>
            </a:r>
          </a:p>
        </p:txBody>
      </p:sp>
    </p:spTree>
    <p:extLst>
      <p:ext uri="{BB962C8B-B14F-4D97-AF65-F5344CB8AC3E}">
        <p14:creationId xmlns:p14="http://schemas.microsoft.com/office/powerpoint/2010/main" val="2540162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at issue?</a:t>
            </a:r>
            <a:endParaRPr lang="en-US" dirty="0"/>
          </a:p>
        </p:txBody>
      </p:sp>
      <p:sp>
        <p:nvSpPr>
          <p:cNvPr id="5" name="Content Placeholder 4"/>
          <p:cNvSpPr>
            <a:spLocks noGrp="1"/>
          </p:cNvSpPr>
          <p:nvPr>
            <p:ph sz="half" idx="1"/>
          </p:nvPr>
        </p:nvSpPr>
        <p:spPr/>
        <p:txBody>
          <a:bodyPr>
            <a:normAutofit/>
          </a:bodyPr>
          <a:lstStyle/>
          <a:p>
            <a:r>
              <a:rPr lang="en-US" dirty="0" smtClean="0"/>
              <a:t>Gregory Johnson—member of the Revolutionary Communist Youth Brigade</a:t>
            </a:r>
          </a:p>
          <a:p>
            <a:r>
              <a:rPr lang="en-US" dirty="0" smtClean="0"/>
              <a:t>Protesting the 1984 RNC in Dallas, Texas</a:t>
            </a:r>
          </a:p>
          <a:p>
            <a:r>
              <a:rPr lang="en-US" dirty="0" smtClean="0"/>
              <a:t>Texas law criminalized vandalizing venerated objects (48 states had similar laws)</a:t>
            </a:r>
            <a:endParaRPr lang="en-US" dirty="0"/>
          </a:p>
        </p:txBody>
      </p:sp>
      <p:pic>
        <p:nvPicPr>
          <p:cNvPr id="7" name="Content Placeholder 6" descr="q4664619.jpg"/>
          <p:cNvPicPr>
            <a:picLocks noGrp="1" noChangeAspect="1"/>
          </p:cNvPicPr>
          <p:nvPr>
            <p:ph sz="half" idx="2"/>
          </p:nvPr>
        </p:nvPicPr>
        <p:blipFill>
          <a:blip r:embed="rId2">
            <a:extLst>
              <a:ext uri="{28A0092B-C50C-407E-A947-70E740481C1C}">
                <a14:useLocalDpi xmlns:a14="http://schemas.microsoft.com/office/drawing/2010/main" val="0"/>
              </a:ext>
            </a:extLst>
          </a:blip>
          <a:srcRect t="11458" b="11458"/>
          <a:stretch>
            <a:fillRect/>
          </a:stretch>
        </p:blipFill>
        <p:spPr/>
      </p:pic>
    </p:spTree>
    <p:extLst>
      <p:ext uri="{BB962C8B-B14F-4D97-AF65-F5344CB8AC3E}">
        <p14:creationId xmlns:p14="http://schemas.microsoft.com/office/powerpoint/2010/main" val="4744809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667996"/>
          </a:xfrm>
        </p:spPr>
        <p:txBody>
          <a:bodyPr>
            <a:normAutofit/>
          </a:bodyPr>
          <a:lstStyle/>
          <a:p>
            <a:r>
              <a:rPr lang="en-US" dirty="0" smtClean="0"/>
              <a:t>Why is desecrating </a:t>
            </a:r>
            <a:br>
              <a:rPr lang="en-US" dirty="0" smtClean="0"/>
            </a:br>
            <a:r>
              <a:rPr lang="en-US" dirty="0" smtClean="0"/>
              <a:t>the flag so offensive?</a:t>
            </a:r>
            <a:endParaRPr lang="en-US" dirty="0"/>
          </a:p>
        </p:txBody>
      </p:sp>
      <p:pic>
        <p:nvPicPr>
          <p:cNvPr id="5" name="Content Placeholder 4" descr="you-judge-l.jpg"/>
          <p:cNvPicPr>
            <a:picLocks noGrp="1" noChangeAspect="1"/>
          </p:cNvPicPr>
          <p:nvPr>
            <p:ph sz="half" idx="1"/>
          </p:nvPr>
        </p:nvPicPr>
        <p:blipFill>
          <a:blip r:embed="rId2">
            <a:extLst>
              <a:ext uri="{28A0092B-C50C-407E-A947-70E740481C1C}">
                <a14:useLocalDpi xmlns:a14="http://schemas.microsoft.com/office/drawing/2010/main" val="0"/>
              </a:ext>
            </a:extLst>
          </a:blip>
          <a:srcRect t="-49549" b="-49549"/>
          <a:stretch>
            <a:fillRect/>
          </a:stretch>
        </p:blipFill>
        <p:spPr/>
      </p:pic>
      <p:sp>
        <p:nvSpPr>
          <p:cNvPr id="4" name="Content Placeholder 3"/>
          <p:cNvSpPr>
            <a:spLocks noGrp="1"/>
          </p:cNvSpPr>
          <p:nvPr>
            <p:ph sz="half" idx="2"/>
          </p:nvPr>
        </p:nvSpPr>
        <p:spPr>
          <a:xfrm>
            <a:off x="4805046" y="2163827"/>
            <a:ext cx="3840480" cy="3962336"/>
          </a:xfrm>
        </p:spPr>
        <p:txBody>
          <a:bodyPr/>
          <a:lstStyle/>
          <a:p>
            <a:r>
              <a:rPr lang="en-US" dirty="0" smtClean="0"/>
              <a:t>Nationalism/patriotism</a:t>
            </a:r>
          </a:p>
          <a:p>
            <a:r>
              <a:rPr lang="en-US" dirty="0" smtClean="0"/>
              <a:t>Post-Vietnam sentiment that certain forms of protest are potentially dangerous</a:t>
            </a:r>
          </a:p>
          <a:p>
            <a:r>
              <a:rPr lang="en-US" dirty="0" smtClean="0"/>
              <a:t>Walking fine line between 1A freedom and prevention of violence</a:t>
            </a:r>
          </a:p>
          <a:p>
            <a:endParaRPr lang="en-US" dirty="0"/>
          </a:p>
        </p:txBody>
      </p:sp>
    </p:spTree>
    <p:extLst>
      <p:ext uri="{BB962C8B-B14F-4D97-AF65-F5344CB8AC3E}">
        <p14:creationId xmlns:p14="http://schemas.microsoft.com/office/powerpoint/2010/main" val="26306235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Non-Friday Trivia Question</a:t>
            </a:r>
            <a:endParaRPr lang="en-US" dirty="0"/>
          </a:p>
        </p:txBody>
      </p:sp>
      <p:sp>
        <p:nvSpPr>
          <p:cNvPr id="6" name="Content Placeholder 5"/>
          <p:cNvSpPr>
            <a:spLocks noGrp="1"/>
          </p:cNvSpPr>
          <p:nvPr>
            <p:ph idx="1"/>
          </p:nvPr>
        </p:nvSpPr>
        <p:spPr/>
        <p:txBody>
          <a:bodyPr/>
          <a:lstStyle/>
          <a:p>
            <a:r>
              <a:rPr lang="en-US" dirty="0" smtClean="0"/>
              <a:t>How many times has U.S. Congress attempted to introduce a Constitutional amendment to ban flag burning since Texas v. Johnson ruling?</a:t>
            </a:r>
            <a:endParaRPr lang="en-US" dirty="0"/>
          </a:p>
        </p:txBody>
      </p:sp>
    </p:spTree>
    <p:extLst>
      <p:ext uri="{BB962C8B-B14F-4D97-AF65-F5344CB8AC3E}">
        <p14:creationId xmlns:p14="http://schemas.microsoft.com/office/powerpoint/2010/main" val="3613644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Non-Friday Trivia Question</a:t>
            </a:r>
            <a:endParaRPr lang="en-US" dirty="0"/>
          </a:p>
        </p:txBody>
      </p:sp>
      <p:sp>
        <p:nvSpPr>
          <p:cNvPr id="3" name="Content Placeholder 2"/>
          <p:cNvSpPr>
            <a:spLocks noGrp="1"/>
          </p:cNvSpPr>
          <p:nvPr>
            <p:ph idx="1"/>
          </p:nvPr>
        </p:nvSpPr>
        <p:spPr/>
        <p:txBody>
          <a:bodyPr>
            <a:normAutofit/>
          </a:bodyPr>
          <a:lstStyle/>
          <a:p>
            <a:r>
              <a:rPr lang="en-US" dirty="0"/>
              <a:t>How many times has U.S. Congress attempted to introduce a Constitutional amendment to ban flag burning since Texas v. Johnson ruling?</a:t>
            </a:r>
          </a:p>
          <a:p>
            <a:endParaRPr lang="en-US" dirty="0" smtClean="0"/>
          </a:p>
          <a:p>
            <a:endParaRPr lang="en-US" dirty="0"/>
          </a:p>
          <a:p>
            <a:r>
              <a:rPr lang="en-US" dirty="0" smtClean="0">
                <a:solidFill>
                  <a:srgbClr val="FF0000"/>
                </a:solidFill>
              </a:rPr>
              <a:t>Answer: Seven! 1990, 1995, 1997, 1999-2000, 2001, 2003, 2005-2006.  Since 1995 has consistently pass the House, but failed in Senate</a:t>
            </a:r>
            <a:endParaRPr lang="en-US" dirty="0">
              <a:solidFill>
                <a:srgbClr val="FF0000"/>
              </a:solidFill>
            </a:endParaRPr>
          </a:p>
        </p:txBody>
      </p:sp>
    </p:spTree>
    <p:extLst>
      <p:ext uri="{BB962C8B-B14F-4D97-AF65-F5344CB8AC3E}">
        <p14:creationId xmlns:p14="http://schemas.microsoft.com/office/powerpoint/2010/main" val="360152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v. Johnson 1989 ruling</a:t>
            </a:r>
            <a:endParaRPr lang="en-US" dirty="0"/>
          </a:p>
        </p:txBody>
      </p:sp>
      <p:sp>
        <p:nvSpPr>
          <p:cNvPr id="3" name="Content Placeholder 2"/>
          <p:cNvSpPr>
            <a:spLocks noGrp="1"/>
          </p:cNvSpPr>
          <p:nvPr>
            <p:ph idx="1"/>
          </p:nvPr>
        </p:nvSpPr>
        <p:spPr/>
        <p:txBody>
          <a:bodyPr/>
          <a:lstStyle/>
          <a:p>
            <a:r>
              <a:rPr lang="en-US" dirty="0" smtClean="0"/>
              <a:t>Majority: Brennan, Marshall, Blackmun, Scalia, Kennedy</a:t>
            </a:r>
          </a:p>
          <a:p>
            <a:endParaRPr lang="en-US" dirty="0"/>
          </a:p>
          <a:p>
            <a:r>
              <a:rPr lang="en-US" dirty="0" smtClean="0"/>
              <a:t>Concurrence: Kennedy</a:t>
            </a:r>
          </a:p>
          <a:p>
            <a:endParaRPr lang="en-US" dirty="0"/>
          </a:p>
          <a:p>
            <a:r>
              <a:rPr lang="en-US" dirty="0" smtClean="0"/>
              <a:t>Dissent: Rehnquist, White, O’Connor, Stevens</a:t>
            </a:r>
            <a:endParaRPr lang="en-US" dirty="0"/>
          </a:p>
        </p:txBody>
      </p:sp>
    </p:spTree>
    <p:extLst>
      <p:ext uri="{BB962C8B-B14F-4D97-AF65-F5344CB8AC3E}">
        <p14:creationId xmlns:p14="http://schemas.microsoft.com/office/powerpoint/2010/main" val="33577085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Kennedy’s concurrence</a:t>
            </a:r>
            <a:endParaRPr lang="en-US" dirty="0"/>
          </a:p>
        </p:txBody>
      </p:sp>
      <p:sp>
        <p:nvSpPr>
          <p:cNvPr id="3" name="Content Placeholder 2"/>
          <p:cNvSpPr>
            <a:spLocks noGrp="1"/>
          </p:cNvSpPr>
          <p:nvPr>
            <p:ph idx="1"/>
          </p:nvPr>
        </p:nvSpPr>
        <p:spPr/>
        <p:txBody>
          <a:bodyPr/>
          <a:lstStyle/>
          <a:p>
            <a:pPr marL="0" indent="0">
              <a:buNone/>
            </a:pPr>
            <a:r>
              <a:rPr lang="en-US" sz="2400" dirty="0"/>
              <a:t>“Though symbols often are what we ourselves make of them, the flag is constant in expressing beliefs Americans share, beliefs in law and peace and that freedom which sustains the human spirit. The case here today forces recognition of the costs to which those beliefs commit us. </a:t>
            </a:r>
            <a:r>
              <a:rPr lang="en-US" sz="2400" dirty="0">
                <a:solidFill>
                  <a:srgbClr val="FF0000"/>
                </a:solidFill>
              </a:rPr>
              <a:t>It is poignant but fundamental that the flag protects those who hold it in contempt</a:t>
            </a:r>
            <a:r>
              <a:rPr lang="en-US" sz="2400" dirty="0" smtClean="0">
                <a:solidFill>
                  <a:srgbClr val="FF0000"/>
                </a:solidFill>
              </a:rPr>
              <a:t>.</a:t>
            </a:r>
            <a:r>
              <a:rPr lang="en-US" sz="2400" dirty="0" smtClean="0"/>
              <a:t>”</a:t>
            </a:r>
          </a:p>
          <a:p>
            <a:pPr marL="0" indent="0" algn="r">
              <a:buNone/>
            </a:pPr>
            <a:r>
              <a:rPr lang="en-US" dirty="0" smtClean="0"/>
              <a:t>—Justice Kennedy</a:t>
            </a:r>
            <a:endParaRPr lang="en-US" dirty="0"/>
          </a:p>
        </p:txBody>
      </p:sp>
    </p:spTree>
    <p:extLst>
      <p:ext uri="{BB962C8B-B14F-4D97-AF65-F5344CB8AC3E}">
        <p14:creationId xmlns:p14="http://schemas.microsoft.com/office/powerpoint/2010/main" val="719144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Rehnquist’s Dissent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“The American flag, then, throughout more than 200 years of our history, has come to be the </a:t>
            </a:r>
            <a:r>
              <a:rPr lang="en-US" dirty="0">
                <a:solidFill>
                  <a:srgbClr val="FF0000"/>
                </a:solidFill>
              </a:rPr>
              <a:t>visible symbol embodying our Nation</a:t>
            </a:r>
            <a:r>
              <a:rPr lang="en-US" dirty="0"/>
              <a:t>. </a:t>
            </a:r>
            <a:r>
              <a:rPr lang="en-US" dirty="0">
                <a:solidFill>
                  <a:srgbClr val="FF0000"/>
                </a:solidFill>
              </a:rPr>
              <a:t>It does not represent the views of any particular political party, and it does not represent any particular political philosophy</a:t>
            </a:r>
            <a:r>
              <a:rPr lang="en-US" dirty="0"/>
              <a:t>. The flag is not simply another </a:t>
            </a:r>
            <a:r>
              <a:rPr lang="en-US" dirty="0" smtClean="0"/>
              <a:t>‘idea’ </a:t>
            </a:r>
            <a:r>
              <a:rPr lang="en-US" dirty="0"/>
              <a:t>or </a:t>
            </a:r>
            <a:r>
              <a:rPr lang="en-US" dirty="0" smtClean="0"/>
              <a:t>‘point </a:t>
            </a:r>
            <a:r>
              <a:rPr lang="en-US" dirty="0"/>
              <a:t>of </a:t>
            </a:r>
            <a:r>
              <a:rPr lang="en-US" dirty="0" smtClean="0"/>
              <a:t>view’ </a:t>
            </a:r>
            <a:r>
              <a:rPr lang="en-US" dirty="0"/>
              <a:t>competing for recognition in the marketplace of ideas. Millions and millions of Americans regard it with an almost mystical reverence regardless of what sort of social, political, or philosophical beliefs they may have. I cannot agree that the First Amendment invalidates the Act of </a:t>
            </a:r>
            <a:r>
              <a:rPr lang="en-US" dirty="0" smtClean="0"/>
              <a:t>Congress and </a:t>
            </a:r>
            <a:r>
              <a:rPr lang="en-US" dirty="0"/>
              <a:t>the laws of 48 of the 50 States, which make criminal the public burning of the flag</a:t>
            </a:r>
            <a:r>
              <a:rPr lang="en-US" dirty="0" smtClean="0"/>
              <a:t>.”</a:t>
            </a:r>
          </a:p>
          <a:p>
            <a:pPr marL="0" indent="0" algn="r">
              <a:buNone/>
            </a:pPr>
            <a:r>
              <a:rPr lang="en-US" dirty="0" smtClean="0"/>
              <a:t>—Justice W. Rehnquist</a:t>
            </a:r>
            <a:endParaRPr lang="en-US" dirty="0"/>
          </a:p>
        </p:txBody>
      </p:sp>
    </p:spTree>
    <p:extLst>
      <p:ext uri="{BB962C8B-B14F-4D97-AF65-F5344CB8AC3E}">
        <p14:creationId xmlns:p14="http://schemas.microsoft.com/office/powerpoint/2010/main" val="323471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Cosby needed Zenger to shut up</a:t>
            </a:r>
            <a:endParaRPr lang="en-US" dirty="0"/>
          </a:p>
        </p:txBody>
      </p:sp>
      <p:sp>
        <p:nvSpPr>
          <p:cNvPr id="4" name="Content Placeholder 3"/>
          <p:cNvSpPr>
            <a:spLocks noGrp="1"/>
          </p:cNvSpPr>
          <p:nvPr>
            <p:ph sz="half" idx="1"/>
          </p:nvPr>
        </p:nvSpPr>
        <p:spPr/>
        <p:txBody>
          <a:bodyPr>
            <a:normAutofit lnSpcReduction="10000"/>
          </a:bodyPr>
          <a:lstStyle/>
          <a:p>
            <a:pPr marL="0" indent="0">
              <a:buNone/>
            </a:pPr>
            <a:r>
              <a:rPr lang="en-US" sz="2400" b="1" u="sng" dirty="0" smtClean="0"/>
              <a:t>Governor William Cosby</a:t>
            </a:r>
          </a:p>
          <a:p>
            <a:r>
              <a:rPr lang="en-US" dirty="0" smtClean="0"/>
              <a:t>British Governor of New York &amp; New Jersey 1732-1736</a:t>
            </a:r>
          </a:p>
          <a:p>
            <a:r>
              <a:rPr lang="en-US" dirty="0" smtClean="0"/>
              <a:t>Widely regarded as one of the most corrupt British governors</a:t>
            </a:r>
          </a:p>
          <a:p>
            <a:r>
              <a:rPr lang="en-US" dirty="0" smtClean="0"/>
              <a:t>Invaded/stole Indian land; embezzled collected taxes; rumored to have rigged elections</a:t>
            </a:r>
          </a:p>
          <a:p>
            <a:endParaRPr lang="en-US" dirty="0"/>
          </a:p>
        </p:txBody>
      </p:sp>
      <p:sp>
        <p:nvSpPr>
          <p:cNvPr id="5" name="Content Placeholder 4"/>
          <p:cNvSpPr>
            <a:spLocks noGrp="1"/>
          </p:cNvSpPr>
          <p:nvPr>
            <p:ph sz="half" idx="2"/>
          </p:nvPr>
        </p:nvSpPr>
        <p:spPr/>
        <p:txBody>
          <a:bodyPr>
            <a:normAutofit lnSpcReduction="10000"/>
          </a:bodyPr>
          <a:lstStyle/>
          <a:p>
            <a:pPr marL="0" indent="0">
              <a:buNone/>
            </a:pPr>
            <a:r>
              <a:rPr lang="en-US" sz="2400" b="1" u="sng" dirty="0" smtClean="0"/>
              <a:t>John Peter Zenger</a:t>
            </a:r>
          </a:p>
          <a:p>
            <a:r>
              <a:rPr lang="en-US" dirty="0" smtClean="0"/>
              <a:t>Publisher of </a:t>
            </a:r>
            <a:r>
              <a:rPr lang="en-US" i="1" dirty="0" smtClean="0"/>
              <a:t>New York Weekly Journal</a:t>
            </a:r>
            <a:r>
              <a:rPr lang="en-US" dirty="0" smtClean="0"/>
              <a:t> (critical of monarchy)</a:t>
            </a:r>
          </a:p>
          <a:p>
            <a:r>
              <a:rPr lang="en-US" dirty="0" smtClean="0"/>
              <a:t>Printed editorials critical of Cosby (mostly anonymously)</a:t>
            </a:r>
          </a:p>
          <a:p>
            <a:r>
              <a:rPr lang="en-US" dirty="0" smtClean="0"/>
              <a:t>Accused by Cosby of </a:t>
            </a:r>
            <a:r>
              <a:rPr lang="en-US" i="1" dirty="0" smtClean="0"/>
              <a:t>seditious libel</a:t>
            </a:r>
          </a:p>
          <a:p>
            <a:r>
              <a:rPr lang="en-US" dirty="0" smtClean="0"/>
              <a:t>Went to jail; defended by Andrew Hamilton </a:t>
            </a:r>
          </a:p>
          <a:p>
            <a:endParaRPr lang="en-US" dirty="0" smtClean="0"/>
          </a:p>
          <a:p>
            <a:endParaRPr lang="en-US" dirty="0"/>
          </a:p>
        </p:txBody>
      </p:sp>
    </p:spTree>
    <p:extLst>
      <p:ext uri="{BB962C8B-B14F-4D97-AF65-F5344CB8AC3E}">
        <p14:creationId xmlns:p14="http://schemas.microsoft.com/office/powerpoint/2010/main" val="36052289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Seditious Libel and </a:t>
            </a:r>
            <a:br>
              <a:rPr lang="en-US" dirty="0" smtClean="0"/>
            </a:br>
            <a:r>
              <a:rPr lang="en-US" dirty="0" smtClean="0"/>
              <a:t>freedom of the press</a:t>
            </a:r>
            <a:endParaRPr lang="en-US" dirty="0"/>
          </a:p>
        </p:txBody>
      </p:sp>
      <p:sp>
        <p:nvSpPr>
          <p:cNvPr id="3" name="Content Placeholder 2"/>
          <p:cNvSpPr>
            <a:spLocks noGrp="1"/>
          </p:cNvSpPr>
          <p:nvPr>
            <p:ph sz="half" idx="1"/>
          </p:nvPr>
        </p:nvSpPr>
        <p:spPr>
          <a:xfrm>
            <a:off x="498475" y="1762124"/>
            <a:ext cx="3840480" cy="4796569"/>
          </a:xfrm>
        </p:spPr>
        <p:txBody>
          <a:bodyPr>
            <a:normAutofit fontScale="92500" lnSpcReduction="10000"/>
          </a:bodyPr>
          <a:lstStyle/>
          <a:p>
            <a:r>
              <a:rPr lang="en-US" dirty="0" smtClean="0"/>
              <a:t>Public messages designed to defame, discredit, undermine,  challenge/question the government for the purposes of overthrowing it</a:t>
            </a:r>
          </a:p>
          <a:p>
            <a:r>
              <a:rPr lang="en-US" dirty="0" smtClean="0"/>
              <a:t>Truth of claim never a defense</a:t>
            </a:r>
          </a:p>
          <a:p>
            <a:r>
              <a:rPr lang="en-US" dirty="0" smtClean="0"/>
              <a:t>Hamilton successfully argued that if a claim could be proven </a:t>
            </a:r>
            <a:r>
              <a:rPr lang="en-US" i="1" dirty="0" smtClean="0"/>
              <a:t>true</a:t>
            </a:r>
            <a:r>
              <a:rPr lang="en-US" dirty="0" smtClean="0"/>
              <a:t> it was not libelous</a:t>
            </a:r>
          </a:p>
          <a:p>
            <a:r>
              <a:rPr lang="en-US" dirty="0" smtClean="0"/>
              <a:t>Ruling changed precedent for freedom of press</a:t>
            </a:r>
            <a:endParaRPr lang="en-US" dirty="0"/>
          </a:p>
        </p:txBody>
      </p:sp>
      <p:pic>
        <p:nvPicPr>
          <p:cNvPr id="5" name="Content Placeholder 4" descr="zenger.jpg"/>
          <p:cNvPicPr>
            <a:picLocks noGrp="1" noChangeAspect="1"/>
          </p:cNvPicPr>
          <p:nvPr>
            <p:ph sz="half" idx="2"/>
          </p:nvPr>
        </p:nvPicPr>
        <p:blipFill>
          <a:blip r:embed="rId2">
            <a:extLst>
              <a:ext uri="{28A0092B-C50C-407E-A947-70E740481C1C}">
                <a14:useLocalDpi xmlns:a14="http://schemas.microsoft.com/office/drawing/2010/main" val="0"/>
              </a:ext>
            </a:extLst>
          </a:blip>
          <a:srcRect t="10324" b="10324"/>
          <a:stretch>
            <a:fillRect/>
          </a:stretch>
        </p:blipFill>
        <p:spPr/>
      </p:pic>
    </p:spTree>
    <p:extLst>
      <p:ext uri="{BB962C8B-B14F-4D97-AF65-F5344CB8AC3E}">
        <p14:creationId xmlns:p14="http://schemas.microsoft.com/office/powerpoint/2010/main" val="7703545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5749"/>
            <a:ext cx="8610600" cy="1454451"/>
          </a:xfrm>
        </p:spPr>
        <p:txBody>
          <a:bodyPr>
            <a:normAutofit fontScale="90000"/>
          </a:bodyPr>
          <a:lstStyle/>
          <a:p>
            <a:pPr eaLnBrk="1" fontAlgn="auto" hangingPunct="1">
              <a:spcAft>
                <a:spcPts val="0"/>
              </a:spcAft>
              <a:defRPr/>
            </a:pPr>
            <a:r>
              <a:rPr lang="en-US" dirty="0" smtClean="0">
                <a:ea typeface="+mj-ea"/>
              </a:rPr>
              <a:t>Should some messages </a:t>
            </a:r>
            <a:br>
              <a:rPr lang="en-US" dirty="0" smtClean="0">
                <a:ea typeface="+mj-ea"/>
              </a:rPr>
            </a:br>
            <a:r>
              <a:rPr lang="en-US" dirty="0" smtClean="0">
                <a:ea typeface="+mj-ea"/>
              </a:rPr>
              <a:t>be silenced?</a:t>
            </a:r>
            <a:endParaRPr lang="en-US" dirty="0">
              <a:ea typeface="+mj-ea"/>
            </a:endParaRPr>
          </a:p>
        </p:txBody>
      </p:sp>
      <p:pic>
        <p:nvPicPr>
          <p:cNvPr id="29699" name="Content Placeholder 4" descr="flag-burning[1].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4788" y="1752600"/>
            <a:ext cx="4362450" cy="4648200"/>
          </a:xfrm>
        </p:spPr>
      </p:pic>
      <p:sp>
        <p:nvSpPr>
          <p:cNvPr id="29700" name="Content Placeholder 3"/>
          <p:cNvSpPr>
            <a:spLocks noGrp="1"/>
          </p:cNvSpPr>
          <p:nvPr>
            <p:ph sz="half" idx="2"/>
          </p:nvPr>
        </p:nvSpPr>
        <p:spPr>
          <a:xfrm>
            <a:off x="4648200" y="1920875"/>
            <a:ext cx="4038600" cy="4433888"/>
          </a:xfrm>
        </p:spPr>
        <p:txBody>
          <a:bodyPr>
            <a:noAutofit/>
          </a:bodyPr>
          <a:lstStyle/>
          <a:p>
            <a:pPr eaLnBrk="1" hangingPunct="1"/>
            <a:r>
              <a:rPr lang="en-US" sz="2200" dirty="0">
                <a:latin typeface="Constantia" charset="0"/>
              </a:rPr>
              <a:t>Offensive language/images</a:t>
            </a:r>
          </a:p>
          <a:p>
            <a:pPr eaLnBrk="1" hangingPunct="1"/>
            <a:r>
              <a:rPr lang="en-US" sz="2200" dirty="0">
                <a:latin typeface="Constantia" charset="0"/>
              </a:rPr>
              <a:t>Flag burning</a:t>
            </a:r>
          </a:p>
          <a:p>
            <a:pPr eaLnBrk="1" hangingPunct="1"/>
            <a:r>
              <a:rPr lang="en-US" sz="2200" dirty="0">
                <a:latin typeface="Constantia" charset="0"/>
              </a:rPr>
              <a:t>Hate speech</a:t>
            </a:r>
          </a:p>
          <a:p>
            <a:pPr eaLnBrk="1" hangingPunct="1"/>
            <a:r>
              <a:rPr lang="en-US" sz="2200" dirty="0">
                <a:latin typeface="Constantia" charset="0"/>
              </a:rPr>
              <a:t>Messages designed to incite anger/</a:t>
            </a:r>
            <a:r>
              <a:rPr lang="en-US" sz="2200" dirty="0" smtClean="0">
                <a:latin typeface="Constantia" charset="0"/>
              </a:rPr>
              <a:t>violence; threats to national security</a:t>
            </a:r>
            <a:endParaRPr lang="en-US" sz="2200" dirty="0">
              <a:latin typeface="Constantia" charset="0"/>
            </a:endParaRPr>
          </a:p>
          <a:p>
            <a:pPr eaLnBrk="1" hangingPunct="1"/>
            <a:r>
              <a:rPr lang="en-US" sz="2200" dirty="0">
                <a:latin typeface="Constantia" charset="0"/>
              </a:rPr>
              <a:t>Unpopular political messages (Neo-Nazi messages)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33350"/>
            <a:ext cx="8229600" cy="1143000"/>
          </a:xfrm>
        </p:spPr>
        <p:txBody>
          <a:bodyPr/>
          <a:lstStyle/>
          <a:p>
            <a:pPr eaLnBrk="1" hangingPunct="1"/>
            <a:r>
              <a:rPr lang="en-US" dirty="0">
                <a:latin typeface="Calibri" charset="0"/>
              </a:rPr>
              <a:t>The risks of silencing</a:t>
            </a:r>
          </a:p>
        </p:txBody>
      </p:sp>
      <p:pic>
        <p:nvPicPr>
          <p:cNvPr id="30723" name="Content Placeholder 4" descr="godhatesfagsfuneral.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3400" y="1905000"/>
            <a:ext cx="3765550" cy="4419600"/>
          </a:xfrm>
        </p:spPr>
      </p:pic>
      <p:sp>
        <p:nvSpPr>
          <p:cNvPr id="30724" name="Content Placeholder 3"/>
          <p:cNvSpPr>
            <a:spLocks noGrp="1"/>
          </p:cNvSpPr>
          <p:nvPr>
            <p:ph sz="half" idx="2"/>
          </p:nvPr>
        </p:nvSpPr>
        <p:spPr>
          <a:xfrm>
            <a:off x="4648200" y="1920875"/>
            <a:ext cx="4038600" cy="4433888"/>
          </a:xfrm>
        </p:spPr>
        <p:txBody>
          <a:bodyPr/>
          <a:lstStyle/>
          <a:p>
            <a:pPr eaLnBrk="1" hangingPunct="1"/>
            <a:r>
              <a:rPr lang="en-US" sz="2800" dirty="0">
                <a:latin typeface="Constantia" charset="0"/>
              </a:rPr>
              <a:t>What are the risks of silencing unpopular speech?</a:t>
            </a:r>
          </a:p>
          <a:p>
            <a:pPr eaLnBrk="1" hangingPunct="1"/>
            <a:r>
              <a:rPr lang="en-US" sz="2800" dirty="0">
                <a:latin typeface="Constantia" charset="0"/>
              </a:rPr>
              <a:t>Limits</a:t>
            </a:r>
          </a:p>
          <a:p>
            <a:pPr eaLnBrk="1" hangingPunct="1"/>
            <a:r>
              <a:rPr lang="en-US" sz="2800" dirty="0">
                <a:latin typeface="Constantia" charset="0"/>
              </a:rPr>
              <a:t>Time, place, and manner rules (cannot restrict speech based on content)</a:t>
            </a:r>
          </a:p>
          <a:p>
            <a:pPr eaLnBrk="1" hangingPunct="1">
              <a:buFont typeface="Wingdings 2" charset="0"/>
              <a:buNone/>
            </a:pPr>
            <a:endParaRPr lang="en-US" dirty="0">
              <a:latin typeface="Constantia"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81000" y="133350"/>
            <a:ext cx="8229600" cy="1143000"/>
          </a:xfrm>
        </p:spPr>
        <p:txBody>
          <a:bodyPr/>
          <a:lstStyle/>
          <a:p>
            <a:pPr eaLnBrk="1" hangingPunct="1"/>
            <a:r>
              <a:rPr lang="en-US" dirty="0">
                <a:latin typeface="Calibri" charset="0"/>
              </a:rPr>
              <a:t>Robust marketplace of ideas</a:t>
            </a:r>
          </a:p>
        </p:txBody>
      </p:sp>
      <p:sp>
        <p:nvSpPr>
          <p:cNvPr id="3" name="Content Placeholder 2"/>
          <p:cNvSpPr>
            <a:spLocks noGrp="1"/>
          </p:cNvSpPr>
          <p:nvPr>
            <p:ph sz="half" idx="1"/>
          </p:nvPr>
        </p:nvSpPr>
        <p:spPr>
          <a:xfrm>
            <a:off x="457200" y="1457488"/>
            <a:ext cx="4038600" cy="4897275"/>
          </a:xfrm>
        </p:spPr>
        <p:txBody>
          <a:bodyPr>
            <a:noAutofit/>
          </a:bodyPr>
          <a:lstStyle/>
          <a:p>
            <a:pPr marL="274320" indent="-274320" eaLnBrk="1" fontAlgn="auto" hangingPunct="1">
              <a:spcAft>
                <a:spcPts val="0"/>
              </a:spcAft>
              <a:buClr>
                <a:schemeClr val="accent3"/>
              </a:buClr>
              <a:buFont typeface="Wingdings 2"/>
              <a:buChar char=""/>
              <a:defRPr/>
            </a:pPr>
            <a:r>
              <a:rPr lang="en-US" sz="2200" dirty="0" smtClean="0">
                <a:ea typeface="+mn-ea"/>
              </a:rPr>
              <a:t>What the Founding Fathers had in mind with free speech</a:t>
            </a:r>
          </a:p>
          <a:p>
            <a:pPr marL="274320" indent="-274320" eaLnBrk="1" fontAlgn="auto" hangingPunct="1">
              <a:spcAft>
                <a:spcPts val="0"/>
              </a:spcAft>
              <a:buClr>
                <a:schemeClr val="accent3"/>
              </a:buClr>
              <a:buFont typeface="Wingdings 2"/>
              <a:buChar char=""/>
              <a:defRPr/>
            </a:pPr>
            <a:r>
              <a:rPr lang="en-US" sz="2200" dirty="0" smtClean="0">
                <a:ea typeface="+mn-ea"/>
              </a:rPr>
              <a:t>Americans should feel free to voice dissent (this is also the root of the other rights)</a:t>
            </a:r>
          </a:p>
          <a:p>
            <a:pPr marL="274320" indent="-274320" eaLnBrk="1" fontAlgn="auto" hangingPunct="1">
              <a:spcAft>
                <a:spcPts val="0"/>
              </a:spcAft>
              <a:buClr>
                <a:schemeClr val="accent3"/>
              </a:buClr>
              <a:buFont typeface="Wingdings 2"/>
              <a:buChar char=""/>
              <a:defRPr/>
            </a:pPr>
            <a:r>
              <a:rPr lang="en-US" sz="2200" dirty="0" smtClean="0">
                <a:ea typeface="+mn-ea"/>
              </a:rPr>
              <a:t>It privileged multiple truths and beliefs, which was deemed healthy for a democracy (and directly challenged what European immigrants had fled)</a:t>
            </a:r>
            <a:endParaRPr lang="en-US" sz="2200" dirty="0">
              <a:ea typeface="+mn-ea"/>
            </a:endParaRPr>
          </a:p>
        </p:txBody>
      </p:sp>
      <p:pic>
        <p:nvPicPr>
          <p:cNvPr id="31748" name="Content Placeholder 10" descr="FreeSpeechZone[1].jpg"/>
          <p:cNvPicPr>
            <a:picLocks noGrp="1" noChangeAspect="1"/>
          </p:cNvPicPr>
          <p:nvPr>
            <p:ph sz="half" idx="2"/>
          </p:nvPr>
        </p:nvPicPr>
        <p:blipFill>
          <a:blip r:embed="rId2">
            <a:extLst>
              <a:ext uri="{28A0092B-C50C-407E-A947-70E740481C1C}">
                <a14:useLocalDpi xmlns:a14="http://schemas.microsoft.com/office/drawing/2010/main" val="0"/>
              </a:ext>
            </a:extLst>
          </a:blip>
          <a:srcRect l="16478" r="16478"/>
          <a:stretch>
            <a:fillRect/>
          </a:stretch>
        </p:blipFill>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Saddle">
  <a:themeElements>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Saddle.thmx</Template>
  <TotalTime>855</TotalTime>
  <Words>2359</Words>
  <Application>Microsoft Macintosh PowerPoint</Application>
  <PresentationFormat>On-screen Show (4:3)</PresentationFormat>
  <Paragraphs>170</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Saddle</vt:lpstr>
      <vt:lpstr>Holding back and holding forth</vt:lpstr>
      <vt:lpstr>Prior Restraint:  an issue of power</vt:lpstr>
      <vt:lpstr>Prior restraint</vt:lpstr>
      <vt:lpstr>Silencing the cardinals</vt:lpstr>
      <vt:lpstr>Why Cosby needed Zenger to shut up</vt:lpstr>
      <vt:lpstr>Seditious Libel and  freedom of the press</vt:lpstr>
      <vt:lpstr>Should some messages  be silenced?</vt:lpstr>
      <vt:lpstr>The risks of silencing</vt:lpstr>
      <vt:lpstr>Robust marketplace of ideas</vt:lpstr>
      <vt:lpstr>Some background</vt:lpstr>
      <vt:lpstr>Schenck v.United States</vt:lpstr>
      <vt:lpstr>Clear and Present Danger</vt:lpstr>
      <vt:lpstr>Near v. Minnesota (1931)</vt:lpstr>
      <vt:lpstr>Near v. Minnesota (1931)</vt:lpstr>
      <vt:lpstr>Near v. Minnesota (1931)</vt:lpstr>
      <vt:lpstr>Justice Charles Hughes for the Court majority-Near v. Minnesota</vt:lpstr>
      <vt:lpstr>New York Times v.  United States (1971)</vt:lpstr>
      <vt:lpstr>Daniel Ellsberg</vt:lpstr>
      <vt:lpstr>The Pentagon Papers</vt:lpstr>
      <vt:lpstr>The government Response: STOP the Presses! (literally)</vt:lpstr>
      <vt:lpstr>New York Times response</vt:lpstr>
      <vt:lpstr>Censorship and  Symbolic Speech</vt:lpstr>
      <vt:lpstr>Historic precedent Chaplinsky v. New Hampshire (1942)</vt:lpstr>
      <vt:lpstr>New Hampshire’s Offensive Conduct Law </vt:lpstr>
      <vt:lpstr>Fighting Words</vt:lpstr>
      <vt:lpstr>The ‘Fighting Words’ exception</vt:lpstr>
      <vt:lpstr>RAV v. St. Paul (1992)</vt:lpstr>
      <vt:lpstr>Cultural, social interpretations</vt:lpstr>
      <vt:lpstr>The Ordinance </vt:lpstr>
      <vt:lpstr>Petitioner argued that the Ordinance  was invalid under the 1A</vt:lpstr>
      <vt:lpstr>Can symbolic speech be deemed ‘fighting words’?</vt:lpstr>
      <vt:lpstr>Why the St. Paul ordinance was deemed ‘overbroad’</vt:lpstr>
      <vt:lpstr>Brandenburg v. Ohio (1969)</vt:lpstr>
      <vt:lpstr>Brandenburg v. Ohio (1969)</vt:lpstr>
      <vt:lpstr>Imminent Lawless Action</vt:lpstr>
      <vt:lpstr>Ohio’s Criminal Syndicalism Statute</vt:lpstr>
      <vt:lpstr>Supreme Court Decision</vt:lpstr>
      <vt:lpstr>Three elements to test</vt:lpstr>
      <vt:lpstr>The More things change…</vt:lpstr>
      <vt:lpstr>Texas v. Johnson (1989)</vt:lpstr>
      <vt:lpstr>History of flag burning issue</vt:lpstr>
      <vt:lpstr>What’s at issue?</vt:lpstr>
      <vt:lpstr>Why is desecrating  the flag so offensive?</vt:lpstr>
      <vt:lpstr>Non-Friday Trivia Question</vt:lpstr>
      <vt:lpstr>Non-Friday Trivia Question</vt:lpstr>
      <vt:lpstr>Texas v. Johnson 1989 ruling</vt:lpstr>
      <vt:lpstr>Kennedy’s concurrence</vt:lpstr>
      <vt:lpstr>Rehnquist’s Dissent</vt:lpstr>
    </vt:vector>
  </TitlesOfParts>
  <Company>BVU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Holding back and holding forth</dc:title>
  <dc:creator>Andrea Frantz</dc:creator>
  <cp:lastModifiedBy>Andrea Frantz</cp:lastModifiedBy>
  <cp:revision>40</cp:revision>
  <dcterms:created xsi:type="dcterms:W3CDTF">2013-02-17T19:26:48Z</dcterms:created>
  <dcterms:modified xsi:type="dcterms:W3CDTF">2015-02-25T16:58:11Z</dcterms:modified>
</cp:coreProperties>
</file>