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8" r:id="rId3"/>
    <p:sldId id="259" r:id="rId4"/>
    <p:sldId id="260" r:id="rId5"/>
    <p:sldId id="261" r:id="rId6"/>
    <p:sldId id="281" r:id="rId7"/>
    <p:sldId id="284" r:id="rId8"/>
    <p:sldId id="285" r:id="rId9"/>
    <p:sldId id="286" r:id="rId10"/>
    <p:sldId id="287" r:id="rId11"/>
    <p:sldId id="288" r:id="rId12"/>
    <p:sldId id="289" r:id="rId13"/>
    <p:sldId id="280" r:id="rId14"/>
    <p:sldId id="263" r:id="rId15"/>
    <p:sldId id="262" r:id="rId16"/>
    <p:sldId id="277" r:id="rId17"/>
    <p:sldId id="278" r:id="rId18"/>
    <p:sldId id="264" r:id="rId19"/>
    <p:sldId id="265" r:id="rId20"/>
    <p:sldId id="266" r:id="rId21"/>
    <p:sldId id="267" r:id="rId22"/>
    <p:sldId id="268" r:id="rId23"/>
    <p:sldId id="269" r:id="rId24"/>
    <p:sldId id="270" r:id="rId25"/>
    <p:sldId id="271" r:id="rId26"/>
    <p:sldId id="272" r:id="rId27"/>
    <p:sldId id="282" r:id="rId28"/>
    <p:sldId id="273" r:id="rId29"/>
    <p:sldId id="274" r:id="rId30"/>
    <p:sldId id="283" r:id="rId31"/>
    <p:sldId id="279" r:id="rId32"/>
    <p:sldId id="275" r:id="rId33"/>
    <p:sldId id="276"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2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EF6F2FA4-112C-2440-8753-9094C582F60C}" type="datetimeFigureOut">
              <a:rPr lang="en-US" smtClean="0"/>
              <a:t>2/18/15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6F6CBAC-471D-094D-AF04-5133CA5FEB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F2FA4-112C-2440-8753-9094C582F60C}"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EF6F2FA4-112C-2440-8753-9094C582F60C}" type="datetimeFigureOut">
              <a:rPr lang="en-US" smtClean="0"/>
              <a:t>2/18/15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6F6CBAC-471D-094D-AF04-5133CA5FEBC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F2FA4-112C-2440-8753-9094C582F60C}"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F6F2FA4-112C-2440-8753-9094C582F60C}"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F6F2FA4-112C-2440-8753-9094C582F60C}" type="datetimeFigureOut">
              <a:rPr lang="en-US" smtClean="0"/>
              <a:t>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6F2FA4-112C-2440-8753-9094C582F60C}" type="datetimeFigureOut">
              <a:rPr lang="en-US" smtClean="0"/>
              <a:t>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6CBAC-471D-094D-AF04-5133CA5FEBCF}"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EF6F2FA4-112C-2440-8753-9094C582F60C}" type="datetimeFigureOut">
              <a:rPr lang="en-US" smtClean="0"/>
              <a:t>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6CBAC-471D-094D-AF04-5133CA5FEB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EF6F2FA4-112C-2440-8753-9094C582F60C}" type="datetimeFigureOut">
              <a:rPr lang="en-US" smtClean="0"/>
              <a:t>2/18/15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6F6CBAC-471D-094D-AF04-5133CA5FEBCF}"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EF6F2FA4-112C-2440-8753-9094C582F60C}" type="datetimeFigureOut">
              <a:rPr lang="en-US" smtClean="0"/>
              <a:t>2/18/15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6F6CBAC-471D-094D-AF04-5133CA5FEB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splc.org/" TargetMode="External"/><Relationship Id="rId4" Type="http://schemas.openxmlformats.org/officeDocument/2006/relationships/hyperlink" Target="http://www.oyez.org/cases" TargetMode="External"/><Relationship Id="rId5" Type="http://schemas.openxmlformats.org/officeDocument/2006/relationships/hyperlink" Target="http://www.law.cornell.edu/" TargetMode="External"/><Relationship Id="rId1" Type="http://schemas.openxmlformats.org/officeDocument/2006/relationships/slideLayout" Target="../slideLayouts/slideLayout2.xml"/><Relationship Id="rId2" Type="http://schemas.openxmlformats.org/officeDocument/2006/relationships/hyperlink" Target="http://www.firstamendmentcente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1" Type="http://schemas.openxmlformats.org/officeDocument/2006/relationships/hyperlink" Target="http://en.wikipedia.org/wiki/Robert_H._Jackson" TargetMode="External"/><Relationship Id="rId12" Type="http://schemas.openxmlformats.org/officeDocument/2006/relationships/hyperlink" Target="http://en.wikipedia.org/wiki/Wiley_Blount_Rutledge" TargetMode="External"/><Relationship Id="rId1" Type="http://schemas.openxmlformats.org/officeDocument/2006/relationships/slideLayout" Target="../slideLayouts/slideLayout5.xml"/><Relationship Id="rId2" Type="http://schemas.openxmlformats.org/officeDocument/2006/relationships/hyperlink" Target="http://en.wikipedia.org/wiki/Charles_Evans_Hughes" TargetMode="External"/><Relationship Id="rId3" Type="http://schemas.openxmlformats.org/officeDocument/2006/relationships/hyperlink" Target="http://en.wikipedia.org/wiki/James_Clark_McReynolds" TargetMode="External"/><Relationship Id="rId4" Type="http://schemas.openxmlformats.org/officeDocument/2006/relationships/hyperlink" Target="http://en.wikipedia.org/wiki/Harlan_Fiske_Stone" TargetMode="External"/><Relationship Id="rId5" Type="http://schemas.openxmlformats.org/officeDocument/2006/relationships/hyperlink" Target="http://en.wikipedia.org/wiki/Owen_Roberts" TargetMode="External"/><Relationship Id="rId6" Type="http://schemas.openxmlformats.org/officeDocument/2006/relationships/hyperlink" Target="http://en.wikipedia.org/wiki/Hugo_Black" TargetMode="External"/><Relationship Id="rId7" Type="http://schemas.openxmlformats.org/officeDocument/2006/relationships/hyperlink" Target="http://en.wikipedia.org/wiki/Stanley_Forman_Reed" TargetMode="External"/><Relationship Id="rId8" Type="http://schemas.openxmlformats.org/officeDocument/2006/relationships/hyperlink" Target="http://en.wikipedia.org/wiki/Felix_Frankfurter" TargetMode="External"/><Relationship Id="rId9" Type="http://schemas.openxmlformats.org/officeDocument/2006/relationships/hyperlink" Target="http://en.wikipedia.org/wiki/William_O._Douglas" TargetMode="External"/><Relationship Id="rId10" Type="http://schemas.openxmlformats.org/officeDocument/2006/relationships/hyperlink" Target="http://en.wikipedia.org/wiki/Frank_Murph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jpg"/><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pple Chancery"/>
                <a:cs typeface="Apple Chancery"/>
              </a:rPr>
              <a:t>Congress shall make no law</a:t>
            </a:r>
            <a:endParaRPr lang="en-US" b="1" dirty="0">
              <a:latin typeface="Apple Chancery"/>
              <a:cs typeface="Apple Chancery"/>
            </a:endParaRPr>
          </a:p>
        </p:txBody>
      </p:sp>
      <p:sp>
        <p:nvSpPr>
          <p:cNvPr id="3" name="Subtitle 2"/>
          <p:cNvSpPr>
            <a:spLocks noGrp="1"/>
          </p:cNvSpPr>
          <p:nvPr>
            <p:ph type="subTitle" idx="1"/>
          </p:nvPr>
        </p:nvSpPr>
        <p:spPr/>
        <p:txBody>
          <a:bodyPr>
            <a:normAutofit/>
          </a:bodyPr>
          <a:lstStyle/>
          <a:p>
            <a:r>
              <a:rPr lang="en-US" sz="3400" b="1" dirty="0" smtClean="0">
                <a:solidFill>
                  <a:srgbClr val="000090"/>
                </a:solidFill>
              </a:rPr>
              <a:t>…Respecting an establishment of religion, or prohibiting the free exercise thereof</a:t>
            </a:r>
            <a:endParaRPr lang="en-US" sz="3400" b="1" dirty="0">
              <a:solidFill>
                <a:srgbClr val="000090"/>
              </a:solidFill>
            </a:endParaRPr>
          </a:p>
        </p:txBody>
      </p:sp>
    </p:spTree>
    <p:extLst>
      <p:ext uri="{BB962C8B-B14F-4D97-AF65-F5344CB8AC3E}">
        <p14:creationId xmlns:p14="http://schemas.microsoft.com/office/powerpoint/2010/main" val="29472326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 study both law and ethics</a:t>
            </a:r>
            <a:endParaRPr lang="en-US" dirty="0"/>
          </a:p>
        </p:txBody>
      </p:sp>
      <p:sp>
        <p:nvSpPr>
          <p:cNvPr id="3" name="Content Placeholder 2"/>
          <p:cNvSpPr>
            <a:spLocks noGrp="1"/>
          </p:cNvSpPr>
          <p:nvPr>
            <p:ph sz="half" idx="1"/>
          </p:nvPr>
        </p:nvSpPr>
        <p:spPr/>
        <p:txBody>
          <a:bodyPr>
            <a:normAutofit/>
          </a:bodyPr>
          <a:lstStyle/>
          <a:p>
            <a:r>
              <a:rPr lang="en-US" sz="2400" dirty="0" smtClean="0"/>
              <a:t>Making decisions</a:t>
            </a:r>
          </a:p>
          <a:p>
            <a:r>
              <a:rPr lang="en-US" sz="2400" dirty="0" smtClean="0"/>
              <a:t>What those decisions say about us</a:t>
            </a:r>
          </a:p>
          <a:p>
            <a:r>
              <a:rPr lang="en-US" sz="2400" dirty="0" smtClean="0"/>
              <a:t>How those decisions impact others</a:t>
            </a:r>
          </a:p>
          <a:p>
            <a:r>
              <a:rPr lang="en-US" sz="2400" dirty="0" smtClean="0"/>
              <a:t>Law and ethics work hand in hand on that front</a:t>
            </a:r>
            <a:endParaRPr lang="en-US" sz="2400" dirty="0"/>
          </a:p>
        </p:txBody>
      </p:sp>
      <p:pic>
        <p:nvPicPr>
          <p:cNvPr id="21" name="Content Placeholder 20" descr="What-is-the-cause-of-media-bias-2[1].jpg"/>
          <p:cNvPicPr>
            <a:picLocks noGrp="1" noChangeAspect="1"/>
          </p:cNvPicPr>
          <p:nvPr>
            <p:ph sz="half" idx="2"/>
          </p:nvPr>
        </p:nvPicPr>
        <p:blipFill>
          <a:blip r:embed="rId2" cstate="print"/>
          <a:stretch>
            <a:fillRect/>
          </a:stretch>
        </p:blipFill>
        <p:spPr>
          <a:xfrm>
            <a:off x="4572000" y="1600200"/>
            <a:ext cx="4267200" cy="4724399"/>
          </a:xfrm>
        </p:spPr>
      </p:pic>
    </p:spTree>
    <p:extLst>
      <p:ext uri="{BB962C8B-B14F-4D97-AF65-F5344CB8AC3E}">
        <p14:creationId xmlns:p14="http://schemas.microsoft.com/office/powerpoint/2010/main" val="204948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Edward Snowden</a:t>
            </a:r>
            <a:endParaRPr lang="en-US" dirty="0"/>
          </a:p>
        </p:txBody>
      </p:sp>
      <p:pic>
        <p:nvPicPr>
          <p:cNvPr id="5" name="Content Placeholder 4" descr="snowden102way_sq-e640efc5481e6a88137c4aa402822717bc5c48b2-s6-c3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Content Placeholder 3"/>
          <p:cNvSpPr>
            <a:spLocks noGrp="1"/>
          </p:cNvSpPr>
          <p:nvPr>
            <p:ph sz="half" idx="2"/>
          </p:nvPr>
        </p:nvSpPr>
        <p:spPr>
          <a:xfrm>
            <a:off x="4796790" y="1828800"/>
            <a:ext cx="4175647" cy="4747505"/>
          </a:xfrm>
        </p:spPr>
        <p:txBody>
          <a:bodyPr>
            <a:noAutofit/>
          </a:bodyPr>
          <a:lstStyle/>
          <a:p>
            <a:r>
              <a:rPr lang="en-US" b="1" dirty="0" smtClean="0"/>
              <a:t>Ethics versus law</a:t>
            </a:r>
          </a:p>
          <a:p>
            <a:r>
              <a:rPr lang="en-US" b="1" dirty="0" smtClean="0"/>
              <a:t>PATRIOT ACT</a:t>
            </a:r>
          </a:p>
          <a:p>
            <a:r>
              <a:rPr lang="en-US" b="1" dirty="0"/>
              <a:t>Fourth </a:t>
            </a:r>
            <a:r>
              <a:rPr lang="en-US" b="1" dirty="0" smtClean="0"/>
              <a:t>Amendment (‘The </a:t>
            </a:r>
            <a:r>
              <a:rPr lang="en-US" b="1" dirty="0"/>
              <a:t>right of the people to be secure in their persons, houses, papers, and effects, against unreasonable searches and </a:t>
            </a:r>
            <a:r>
              <a:rPr lang="en-US" b="1" dirty="0" smtClean="0"/>
              <a:t>seizures)</a:t>
            </a:r>
          </a:p>
          <a:p>
            <a:r>
              <a:rPr lang="en-US" b="1" dirty="0" smtClean="0"/>
              <a:t>First Amendment</a:t>
            </a:r>
            <a:endParaRPr lang="en-US" b="1" dirty="0"/>
          </a:p>
          <a:p>
            <a:pPr marL="0" indent="0">
              <a:buNone/>
            </a:pPr>
            <a:r>
              <a:rPr lang="en-US" b="1" i="1" dirty="0" smtClean="0"/>
              <a:t>What would you do?</a:t>
            </a:r>
            <a:endParaRPr lang="en-US" b="1" i="1" dirty="0"/>
          </a:p>
        </p:txBody>
      </p:sp>
    </p:spTree>
    <p:extLst>
      <p:ext uri="{BB962C8B-B14F-4D97-AF65-F5344CB8AC3E}">
        <p14:creationId xmlns:p14="http://schemas.microsoft.com/office/powerpoint/2010/main" val="416213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key First Amendment sites</a:t>
            </a:r>
            <a:endParaRPr lang="en-US" dirty="0"/>
          </a:p>
        </p:txBody>
      </p:sp>
      <p:sp>
        <p:nvSpPr>
          <p:cNvPr id="6" name="Content Placeholder 5"/>
          <p:cNvSpPr>
            <a:spLocks noGrp="1"/>
          </p:cNvSpPr>
          <p:nvPr>
            <p:ph idx="1"/>
          </p:nvPr>
        </p:nvSpPr>
        <p:spPr/>
        <p:txBody>
          <a:bodyPr/>
          <a:lstStyle/>
          <a:p>
            <a:r>
              <a:rPr lang="en-US" dirty="0" smtClean="0">
                <a:hlinkClick r:id="rId2"/>
              </a:rPr>
              <a:t>www.firstamendmentcenter.org/</a:t>
            </a:r>
            <a:endParaRPr lang="en-US" dirty="0" smtClean="0"/>
          </a:p>
          <a:p>
            <a:r>
              <a:rPr lang="en-US" dirty="0" smtClean="0">
                <a:hlinkClick r:id="rId3"/>
              </a:rPr>
              <a:t>www.splc.org/</a:t>
            </a:r>
            <a:endParaRPr lang="en-US" dirty="0" smtClean="0"/>
          </a:p>
          <a:p>
            <a:r>
              <a:rPr lang="en-US" dirty="0" smtClean="0">
                <a:hlinkClick r:id="rId4"/>
              </a:rPr>
              <a:t>www.oyez.org/cases</a:t>
            </a:r>
            <a:endParaRPr lang="en-US" dirty="0" smtClean="0"/>
          </a:p>
          <a:p>
            <a:r>
              <a:rPr lang="en-US" smtClean="0">
                <a:hlinkClick r:id="rId5"/>
              </a:rPr>
              <a:t>www.law.cornell.edu</a:t>
            </a:r>
            <a:endParaRPr lang="en-US" smtClean="0"/>
          </a:p>
          <a:p>
            <a:pPr>
              <a:buNone/>
            </a:pPr>
            <a:endParaRPr lang="en-US" dirty="0"/>
          </a:p>
        </p:txBody>
      </p:sp>
    </p:spTree>
    <p:extLst>
      <p:ext uri="{BB962C8B-B14F-4D97-AF65-F5344CB8AC3E}">
        <p14:creationId xmlns:p14="http://schemas.microsoft.com/office/powerpoint/2010/main" val="20290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Saluting </a:t>
            </a:r>
            <a:r>
              <a:rPr lang="en-US" smtClean="0"/>
              <a:t>the Flag</a:t>
            </a:r>
            <a:endParaRPr lang="en-US"/>
          </a:p>
        </p:txBody>
      </p:sp>
      <p:pic>
        <p:nvPicPr>
          <p:cNvPr id="7" name="Content Placeholder 6" descr="american-school-children-common-salute.jpg"/>
          <p:cNvPicPr>
            <a:picLocks noGrp="1" noChangeAspect="1"/>
          </p:cNvPicPr>
          <p:nvPr>
            <p:ph idx="1"/>
          </p:nvPr>
        </p:nvPicPr>
        <p:blipFill>
          <a:blip r:embed="rId2">
            <a:extLst>
              <a:ext uri="{28A0092B-C50C-407E-A947-70E740481C1C}">
                <a14:useLocalDpi xmlns:a14="http://schemas.microsoft.com/office/drawing/2010/main" val="0"/>
              </a:ext>
            </a:extLst>
          </a:blip>
          <a:srcRect t="12719" b="12719"/>
          <a:stretch>
            <a:fillRect/>
          </a:stretch>
        </p:blipFill>
        <p:spPr>
          <a:xfrm>
            <a:off x="219425" y="1345920"/>
            <a:ext cx="8671718" cy="5311399"/>
          </a:xfrm>
        </p:spPr>
      </p:pic>
    </p:spTree>
    <p:extLst>
      <p:ext uri="{BB962C8B-B14F-4D97-AF65-F5344CB8AC3E}">
        <p14:creationId xmlns:p14="http://schemas.microsoft.com/office/powerpoint/2010/main" val="9977191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82"/>
            <a:ext cx="8229600" cy="1156908"/>
          </a:xfrm>
        </p:spPr>
        <p:txBody>
          <a:bodyPr/>
          <a:lstStyle/>
          <a:p>
            <a:pPr eaLnBrk="1" fontAlgn="auto" hangingPunct="1">
              <a:spcAft>
                <a:spcPts val="0"/>
              </a:spcAft>
              <a:defRPr/>
            </a:pPr>
            <a:r>
              <a:rPr lang="en-US" sz="3800" dirty="0" smtClean="0">
                <a:solidFill>
                  <a:schemeClr val="tx2">
                    <a:satMod val="200000"/>
                  </a:schemeClr>
                </a:solidFill>
                <a:ea typeface="+mj-ea"/>
              </a:rPr>
              <a:t>Infringement of civil rights</a:t>
            </a:r>
            <a:endParaRPr lang="en-US" sz="3800" dirty="0">
              <a:solidFill>
                <a:schemeClr val="tx2">
                  <a:satMod val="200000"/>
                </a:schemeClr>
              </a:solidFill>
              <a:ea typeface="+mj-ea"/>
            </a:endParaRPr>
          </a:p>
        </p:txBody>
      </p:sp>
      <p:sp>
        <p:nvSpPr>
          <p:cNvPr id="4" name="Content Placeholder 3"/>
          <p:cNvSpPr>
            <a:spLocks noGrp="1"/>
          </p:cNvSpPr>
          <p:nvPr>
            <p:ph sz="half" idx="2"/>
          </p:nvPr>
        </p:nvSpPr>
        <p:spPr>
          <a:xfrm>
            <a:off x="5105400" y="1434507"/>
            <a:ext cx="4038600" cy="5267696"/>
          </a:xfrm>
        </p:spPr>
        <p:txBody>
          <a:bodyPr>
            <a:noAutofit/>
          </a:bodyPr>
          <a:lstStyle/>
          <a:p>
            <a:pPr eaLnBrk="1" hangingPunct="1">
              <a:lnSpc>
                <a:spcPct val="90000"/>
              </a:lnSpc>
            </a:pPr>
            <a:r>
              <a:rPr lang="en-US" sz="2800" dirty="0">
                <a:latin typeface="Corbel" charset="0"/>
              </a:rPr>
              <a:t>Minersville, PA—90% Roman Catholic</a:t>
            </a:r>
          </a:p>
          <a:p>
            <a:pPr eaLnBrk="1" hangingPunct="1">
              <a:lnSpc>
                <a:spcPct val="90000"/>
              </a:lnSpc>
            </a:pPr>
            <a:r>
              <a:rPr lang="en-US" sz="2800" dirty="0">
                <a:latin typeface="Corbel" charset="0"/>
              </a:rPr>
              <a:t>Claimants: </a:t>
            </a:r>
            <a:r>
              <a:rPr lang="en-US" sz="2800" dirty="0" smtClean="0">
                <a:latin typeface="Corbel" charset="0"/>
              </a:rPr>
              <a:t>Walter </a:t>
            </a:r>
            <a:r>
              <a:rPr lang="en-US" sz="2800" dirty="0" err="1" smtClean="0">
                <a:latin typeface="Corbel" charset="0"/>
              </a:rPr>
              <a:t>Gobitas</a:t>
            </a:r>
            <a:r>
              <a:rPr lang="en-US" sz="2800" dirty="0" smtClean="0">
                <a:latin typeface="Corbel" charset="0"/>
              </a:rPr>
              <a:t>; children Lillian (12) &amp; Billy (10)  </a:t>
            </a:r>
            <a:r>
              <a:rPr lang="en-US" sz="2800" dirty="0">
                <a:latin typeface="Corbel" charset="0"/>
              </a:rPr>
              <a:t>(Jehovah</a:t>
            </a:r>
            <a:r>
              <a:rPr lang="ja-JP" altLang="en-US" sz="2800" dirty="0">
                <a:latin typeface="Corbel" charset="0"/>
              </a:rPr>
              <a:t>’</a:t>
            </a:r>
            <a:r>
              <a:rPr lang="en-US" sz="2800" dirty="0">
                <a:latin typeface="Corbel" charset="0"/>
              </a:rPr>
              <a:t>s witness)</a:t>
            </a:r>
          </a:p>
          <a:p>
            <a:pPr eaLnBrk="1" hangingPunct="1">
              <a:lnSpc>
                <a:spcPct val="90000"/>
              </a:lnSpc>
            </a:pPr>
            <a:r>
              <a:rPr lang="en-US" sz="2800" dirty="0">
                <a:latin typeface="Corbel" charset="0"/>
              </a:rPr>
              <a:t>Argued that to </a:t>
            </a:r>
            <a:r>
              <a:rPr lang="ja-JP" altLang="en-US" sz="2800" dirty="0">
                <a:latin typeface="Corbel" charset="0"/>
              </a:rPr>
              <a:t>“</a:t>
            </a:r>
            <a:r>
              <a:rPr lang="en-US" sz="2800" dirty="0">
                <a:latin typeface="Corbel" charset="0"/>
              </a:rPr>
              <a:t>worship</a:t>
            </a:r>
            <a:r>
              <a:rPr lang="ja-JP" altLang="en-US" sz="2800" dirty="0">
                <a:latin typeface="Corbel" charset="0"/>
              </a:rPr>
              <a:t>”</a:t>
            </a:r>
            <a:r>
              <a:rPr lang="en-US" sz="2800" dirty="0">
                <a:latin typeface="Corbel" charset="0"/>
              </a:rPr>
              <a:t> or idolize </a:t>
            </a:r>
            <a:r>
              <a:rPr lang="ja-JP" altLang="en-US" sz="2800" dirty="0">
                <a:latin typeface="Corbel" charset="0"/>
              </a:rPr>
              <a:t>“</a:t>
            </a:r>
            <a:r>
              <a:rPr lang="en-US" sz="2800" dirty="0">
                <a:latin typeface="Corbel" charset="0"/>
              </a:rPr>
              <a:t>worldly things</a:t>
            </a:r>
            <a:r>
              <a:rPr lang="ja-JP" altLang="en-US" sz="2800" dirty="0">
                <a:latin typeface="Corbel" charset="0"/>
              </a:rPr>
              <a:t>”</a:t>
            </a:r>
            <a:r>
              <a:rPr lang="en-US" sz="2800" dirty="0">
                <a:latin typeface="Corbel" charset="0"/>
              </a:rPr>
              <a:t> or </a:t>
            </a:r>
            <a:r>
              <a:rPr lang="ja-JP" altLang="en-US" sz="2800" dirty="0">
                <a:latin typeface="Corbel" charset="0"/>
              </a:rPr>
              <a:t>“</a:t>
            </a:r>
            <a:r>
              <a:rPr lang="en-US" sz="2800" dirty="0">
                <a:latin typeface="Corbel" charset="0"/>
              </a:rPr>
              <a:t>graven images</a:t>
            </a:r>
            <a:r>
              <a:rPr lang="ja-JP" altLang="en-US" sz="2800" dirty="0">
                <a:latin typeface="Corbel" charset="0"/>
              </a:rPr>
              <a:t>”</a:t>
            </a:r>
            <a:r>
              <a:rPr lang="en-US" sz="2800" dirty="0">
                <a:latin typeface="Corbel" charset="0"/>
              </a:rPr>
              <a:t> was an affront to religious beliefs</a:t>
            </a:r>
            <a:r>
              <a:rPr lang="en-US" sz="3000" dirty="0">
                <a:latin typeface="Corbel" charset="0"/>
              </a:rPr>
              <a:t>.</a:t>
            </a:r>
          </a:p>
        </p:txBody>
      </p:sp>
      <p:pic>
        <p:nvPicPr>
          <p:cNvPr id="37892" name="Content Placeholder 5" descr="Gobitis.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738" y="2362200"/>
            <a:ext cx="4457700" cy="3429000"/>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552"/>
            <a:ext cx="8229600" cy="1219200"/>
          </a:xfrm>
        </p:spPr>
        <p:txBody>
          <a:bodyPr/>
          <a:lstStyle/>
          <a:p>
            <a:pPr eaLnBrk="1" fontAlgn="auto" hangingPunct="1">
              <a:spcAft>
                <a:spcPts val="0"/>
              </a:spcAft>
              <a:defRPr/>
            </a:pPr>
            <a:r>
              <a:rPr lang="en-US" sz="4000" dirty="0" smtClean="0">
                <a:solidFill>
                  <a:schemeClr val="tx2">
                    <a:satMod val="200000"/>
                  </a:schemeClr>
                </a:solidFill>
                <a:ea typeface="+mj-ea"/>
              </a:rPr>
              <a:t>Minersville School </a:t>
            </a:r>
            <a:br>
              <a:rPr lang="en-US" sz="4000" dirty="0" smtClean="0">
                <a:solidFill>
                  <a:schemeClr val="tx2">
                    <a:satMod val="200000"/>
                  </a:schemeClr>
                </a:solidFill>
                <a:ea typeface="+mj-ea"/>
              </a:rPr>
            </a:br>
            <a:r>
              <a:rPr lang="en-US" sz="4000" dirty="0" smtClean="0">
                <a:solidFill>
                  <a:schemeClr val="tx2">
                    <a:satMod val="200000"/>
                  </a:schemeClr>
                </a:solidFill>
                <a:ea typeface="+mj-ea"/>
              </a:rPr>
              <a:t>District v. </a:t>
            </a:r>
            <a:r>
              <a:rPr lang="en-US" sz="4000" dirty="0" err="1" smtClean="0">
                <a:solidFill>
                  <a:schemeClr val="tx2">
                    <a:satMod val="200000"/>
                  </a:schemeClr>
                </a:solidFill>
                <a:ea typeface="+mj-ea"/>
              </a:rPr>
              <a:t>Gobitis</a:t>
            </a:r>
            <a:r>
              <a:rPr lang="en-US" sz="4000" dirty="0" smtClean="0">
                <a:solidFill>
                  <a:schemeClr val="tx2">
                    <a:satMod val="200000"/>
                  </a:schemeClr>
                </a:solidFill>
                <a:ea typeface="+mj-ea"/>
              </a:rPr>
              <a:t> (1940)</a:t>
            </a:r>
            <a:endParaRPr lang="en-US" sz="4000" dirty="0">
              <a:solidFill>
                <a:schemeClr val="tx2">
                  <a:satMod val="200000"/>
                </a:schemeClr>
              </a:solidFill>
              <a:ea typeface="+mj-ea"/>
            </a:endParaRPr>
          </a:p>
        </p:txBody>
      </p:sp>
      <p:sp>
        <p:nvSpPr>
          <p:cNvPr id="3" name="Content Placeholder 2"/>
          <p:cNvSpPr>
            <a:spLocks noGrp="1"/>
          </p:cNvSpPr>
          <p:nvPr>
            <p:ph sz="half" idx="1"/>
          </p:nvPr>
        </p:nvSpPr>
        <p:spPr>
          <a:xfrm>
            <a:off x="465138" y="1770063"/>
            <a:ext cx="4038600" cy="4525962"/>
          </a:xfrm>
        </p:spPr>
        <p:txBody>
          <a:bodyPr>
            <a:normAutofit fontScale="92500"/>
          </a:bodyPr>
          <a:lstStyle/>
          <a:p>
            <a:pPr eaLnBrk="1" hangingPunct="1">
              <a:lnSpc>
                <a:spcPct val="80000"/>
              </a:lnSpc>
            </a:pPr>
            <a:r>
              <a:rPr lang="en-US" sz="2600" dirty="0" smtClean="0">
                <a:latin typeface="Corbel" charset="0"/>
              </a:rPr>
              <a:t>Some </a:t>
            </a:r>
            <a:r>
              <a:rPr lang="en-US" sz="2600" dirty="0">
                <a:latin typeface="Corbel" charset="0"/>
              </a:rPr>
              <a:t>animosity toward Jehovah</a:t>
            </a:r>
            <a:r>
              <a:rPr lang="ja-JP" altLang="en-US" sz="2600" dirty="0">
                <a:latin typeface="Corbel" charset="0"/>
              </a:rPr>
              <a:t>’</a:t>
            </a:r>
            <a:r>
              <a:rPr lang="en-US" sz="2600" dirty="0">
                <a:latin typeface="Corbel" charset="0"/>
              </a:rPr>
              <a:t>s </a:t>
            </a:r>
            <a:r>
              <a:rPr lang="en-US" sz="2600" dirty="0" smtClean="0">
                <a:latin typeface="Corbel" charset="0"/>
              </a:rPr>
              <a:t>Witnesses—1935 objection to compelled speech.  Carleton Nichols (third grader in Mass.)</a:t>
            </a:r>
            <a:endParaRPr lang="en-US" sz="2600" dirty="0">
              <a:latin typeface="Corbel" charset="0"/>
            </a:endParaRPr>
          </a:p>
          <a:p>
            <a:pPr eaLnBrk="1" hangingPunct="1">
              <a:lnSpc>
                <a:spcPct val="80000"/>
              </a:lnSpc>
            </a:pPr>
            <a:r>
              <a:rPr lang="en-US" sz="2600" dirty="0">
                <a:latin typeface="Corbel" charset="0"/>
              </a:rPr>
              <a:t>The year is 1938—concern for what is going on in the world; unity and nationalism becomes pressing by the time 1940 Supreme Court ruling happens.</a:t>
            </a:r>
          </a:p>
          <a:p>
            <a:pPr eaLnBrk="1" hangingPunct="1">
              <a:lnSpc>
                <a:spcPct val="80000"/>
              </a:lnSpc>
            </a:pPr>
            <a:r>
              <a:rPr lang="en-US" sz="2600" dirty="0">
                <a:latin typeface="Corbel" charset="0"/>
              </a:rPr>
              <a:t>National unity is the basis of national security</a:t>
            </a:r>
          </a:p>
        </p:txBody>
      </p:sp>
      <p:pic>
        <p:nvPicPr>
          <p:cNvPr id="36868" name="Content Placeholder 6" descr="Pledge_of_allegiance[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6138" y="2687638"/>
            <a:ext cx="4038600" cy="2690812"/>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Issue</a:t>
            </a:r>
            <a:endParaRPr lang="en-US" dirty="0"/>
          </a:p>
        </p:txBody>
      </p:sp>
      <p:pic>
        <p:nvPicPr>
          <p:cNvPr id="6" name="Content Placeholder 5" descr="Gobitis2.gif"/>
          <p:cNvPicPr>
            <a:picLocks noGrp="1" noChangeAspect="1"/>
          </p:cNvPicPr>
          <p:nvPr>
            <p:ph idx="1"/>
          </p:nvPr>
        </p:nvPicPr>
        <p:blipFill>
          <a:blip r:embed="rId2">
            <a:extLst>
              <a:ext uri="{28A0092B-C50C-407E-A947-70E740481C1C}">
                <a14:useLocalDpi xmlns:a14="http://schemas.microsoft.com/office/drawing/2010/main" val="0"/>
              </a:ext>
            </a:extLst>
          </a:blip>
          <a:srcRect t="6968" b="6968"/>
          <a:stretch>
            <a:fillRect/>
          </a:stretch>
        </p:blipFill>
        <p:spPr>
          <a:xfrm>
            <a:off x="44350" y="1600364"/>
            <a:ext cx="9099649" cy="5257636"/>
          </a:xfrm>
        </p:spPr>
      </p:pic>
    </p:spTree>
    <p:extLst>
      <p:ext uri="{BB962C8B-B14F-4D97-AF65-F5344CB8AC3E}">
        <p14:creationId xmlns:p14="http://schemas.microsoft.com/office/powerpoint/2010/main" val="190096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Issue</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sz="2400" b="1" u="sng" dirty="0" smtClean="0"/>
              <a:t>From the School District</a:t>
            </a:r>
          </a:p>
          <a:p>
            <a:r>
              <a:rPr lang="en-US" sz="2400" b="1" dirty="0" smtClean="0"/>
              <a:t>Desire to control what occurs in classroom</a:t>
            </a:r>
          </a:p>
          <a:p>
            <a:r>
              <a:rPr lang="en-US" sz="2400" b="1" dirty="0" smtClean="0"/>
              <a:t>Nationalist movement due to world events</a:t>
            </a:r>
          </a:p>
          <a:p>
            <a:r>
              <a:rPr lang="en-US" sz="2400" b="1" dirty="0" smtClean="0"/>
              <a:t>Dominant suspicion of Jehovah’s Witnesses</a:t>
            </a:r>
            <a:endParaRPr lang="en-US" sz="2400" b="1" dirty="0"/>
          </a:p>
        </p:txBody>
      </p:sp>
      <p:sp>
        <p:nvSpPr>
          <p:cNvPr id="5" name="Content Placeholder 4"/>
          <p:cNvSpPr>
            <a:spLocks noGrp="1"/>
          </p:cNvSpPr>
          <p:nvPr>
            <p:ph sz="half" idx="2"/>
          </p:nvPr>
        </p:nvSpPr>
        <p:spPr/>
        <p:txBody>
          <a:bodyPr>
            <a:normAutofit lnSpcReduction="10000"/>
          </a:bodyPr>
          <a:lstStyle/>
          <a:p>
            <a:pPr marL="0" indent="0">
              <a:buNone/>
            </a:pPr>
            <a:r>
              <a:rPr lang="en-US" sz="2400" b="1" u="sng" dirty="0" smtClean="0"/>
              <a:t>For Jehovah’s Witnesses</a:t>
            </a:r>
          </a:p>
          <a:p>
            <a:r>
              <a:rPr lang="en-US" sz="2400" b="1" dirty="0" smtClean="0"/>
              <a:t>Compelled speech violates religious tenets</a:t>
            </a:r>
          </a:p>
          <a:p>
            <a:r>
              <a:rPr lang="en-US" sz="2400" b="1" dirty="0" smtClean="0"/>
              <a:t>Is non-participation considered “free speech?”</a:t>
            </a:r>
          </a:p>
          <a:p>
            <a:r>
              <a:rPr lang="en-US" sz="2400" b="1" dirty="0" smtClean="0"/>
              <a:t>Action is in response at least in part to wider public abuses.</a:t>
            </a:r>
            <a:endParaRPr lang="en-US" sz="2400" b="1" dirty="0"/>
          </a:p>
        </p:txBody>
      </p:sp>
    </p:spTree>
    <p:extLst>
      <p:ext uri="{BB962C8B-B14F-4D97-AF65-F5344CB8AC3E}">
        <p14:creationId xmlns:p14="http://schemas.microsoft.com/office/powerpoint/2010/main" val="864430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8" y="254081"/>
            <a:ext cx="8229600" cy="914400"/>
          </a:xfrm>
        </p:spPr>
        <p:txBody>
          <a:bodyPr/>
          <a:lstStyle/>
          <a:p>
            <a:pPr eaLnBrk="1" hangingPunct="1">
              <a:defRPr/>
            </a:pPr>
            <a:r>
              <a:rPr lang="en-US" dirty="0" smtClean="0">
                <a:ea typeface="+mj-ea"/>
              </a:rPr>
              <a:t>The ruling</a:t>
            </a:r>
            <a:endParaRPr lang="en-US" dirty="0">
              <a:ea typeface="+mj-ea"/>
            </a:endParaRPr>
          </a:p>
        </p:txBody>
      </p:sp>
      <p:pic>
        <p:nvPicPr>
          <p:cNvPr id="38915" name="Content Placeholder 4" descr="500x_supremecour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215" y="2187035"/>
            <a:ext cx="4268523" cy="3645058"/>
          </a:xfrm>
        </p:spPr>
      </p:pic>
      <p:sp>
        <p:nvSpPr>
          <p:cNvPr id="4" name="Content Placeholder 3"/>
          <p:cNvSpPr>
            <a:spLocks noGrp="1"/>
          </p:cNvSpPr>
          <p:nvPr>
            <p:ph sz="half" idx="2"/>
          </p:nvPr>
        </p:nvSpPr>
        <p:spPr>
          <a:xfrm>
            <a:off x="4656138" y="1599122"/>
            <a:ext cx="4038600" cy="4696903"/>
          </a:xfrm>
        </p:spPr>
        <p:txBody>
          <a:bodyPr/>
          <a:lstStyle/>
          <a:p>
            <a:pPr eaLnBrk="1" hangingPunct="1"/>
            <a:r>
              <a:rPr lang="en-US" sz="2800" dirty="0">
                <a:latin typeface="Corbel" charset="0"/>
              </a:rPr>
              <a:t>Supreme Court ruling 8-1 in favor of Minersville School District.</a:t>
            </a:r>
          </a:p>
          <a:p>
            <a:pPr eaLnBrk="1" hangingPunct="1"/>
            <a:r>
              <a:rPr lang="en-US" sz="2800" dirty="0">
                <a:latin typeface="Corbel" charset="0"/>
              </a:rPr>
              <a:t>Court declined to make itself the </a:t>
            </a:r>
            <a:r>
              <a:rPr lang="ja-JP" altLang="en-US" sz="2800" dirty="0">
                <a:latin typeface="Corbel" charset="0"/>
              </a:rPr>
              <a:t>“</a:t>
            </a:r>
            <a:r>
              <a:rPr lang="en-US" sz="2800" dirty="0">
                <a:latin typeface="Corbel" charset="0"/>
              </a:rPr>
              <a:t>school board for the country</a:t>
            </a:r>
            <a:r>
              <a:rPr lang="ja-JP" altLang="en-US" sz="2800" dirty="0">
                <a:latin typeface="Corbel" charset="0"/>
              </a:rPr>
              <a:t>”</a:t>
            </a:r>
            <a:endParaRPr lang="en-US" sz="2800" dirty="0">
              <a:latin typeface="Corbel" charset="0"/>
            </a:endParaRPr>
          </a:p>
          <a:p>
            <a:pPr eaLnBrk="1" hangingPunct="1"/>
            <a:r>
              <a:rPr lang="en-US" sz="2800" dirty="0">
                <a:latin typeface="Corbel" charset="0"/>
              </a:rPr>
              <a:t>Lone Dissent: Justice Harlan Stone</a:t>
            </a:r>
          </a:p>
          <a:p>
            <a:pPr eaLnBrk="1" hangingPunct="1">
              <a:buFont typeface="Wingdings" charset="0"/>
              <a:buNone/>
            </a:pPr>
            <a:endParaRPr lang="en-US" dirty="0">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62" y="301115"/>
            <a:ext cx="8635346" cy="914400"/>
          </a:xfrm>
        </p:spPr>
        <p:txBody>
          <a:bodyPr/>
          <a:lstStyle/>
          <a:p>
            <a:pPr eaLnBrk="1" hangingPunct="1">
              <a:defRPr/>
            </a:pPr>
            <a:r>
              <a:rPr lang="en-US" sz="4200" dirty="0" smtClean="0">
                <a:ea typeface="+mj-ea"/>
              </a:rPr>
              <a:t>Excerpts of arguments</a:t>
            </a:r>
            <a:endParaRPr lang="en-US" sz="4200" dirty="0">
              <a:ea typeface="+mj-ea"/>
            </a:endParaRPr>
          </a:p>
        </p:txBody>
      </p:sp>
      <p:sp>
        <p:nvSpPr>
          <p:cNvPr id="39939" name="Content Placeholder 2"/>
          <p:cNvSpPr>
            <a:spLocks noGrp="1"/>
          </p:cNvSpPr>
          <p:nvPr>
            <p:ph sz="half" idx="4294967295"/>
          </p:nvPr>
        </p:nvSpPr>
        <p:spPr>
          <a:xfrm>
            <a:off x="326362" y="1752600"/>
            <a:ext cx="8635346" cy="4525963"/>
          </a:xfrm>
        </p:spPr>
        <p:txBody>
          <a:bodyPr/>
          <a:lstStyle/>
          <a:p>
            <a:pPr eaLnBrk="1" hangingPunct="1">
              <a:buFont typeface="Wingdings" charset="0"/>
              <a:buNone/>
            </a:pPr>
            <a:r>
              <a:rPr lang="en-US" sz="3200" b="1" dirty="0">
                <a:latin typeface="Corbel" charset="0"/>
              </a:rPr>
              <a:t>Majority Opinion </a:t>
            </a:r>
            <a:r>
              <a:rPr lang="en-US" sz="3200" dirty="0">
                <a:latin typeface="Corbel" charset="0"/>
              </a:rPr>
              <a:t>(written by Felix Frankfurter):</a:t>
            </a:r>
          </a:p>
          <a:p>
            <a:pPr eaLnBrk="1" hangingPunct="1">
              <a:buFont typeface="Wingdings" charset="0"/>
              <a:buNone/>
            </a:pPr>
            <a:r>
              <a:rPr lang="ja-JP" altLang="en-US" sz="3000" dirty="0">
                <a:latin typeface="Corbel" charset="0"/>
              </a:rPr>
              <a:t>“</a:t>
            </a:r>
            <a:r>
              <a:rPr lang="en-US" sz="3000" b="1" i="1" dirty="0">
                <a:latin typeface="Corbel" charset="0"/>
              </a:rPr>
              <a:t>National unity is the basis of national security</a:t>
            </a:r>
            <a:r>
              <a:rPr lang="en-US" sz="3000" dirty="0">
                <a:latin typeface="Corbel" charset="0"/>
              </a:rPr>
              <a:t>. To deny the legislature the right to select appropriate means for its attainment presents a totally different order of problem from that of the propriety of subordinating the possible ugliness of littered streets to the free expression opinion through handbills.</a:t>
            </a:r>
            <a:r>
              <a:rPr lang="ja-JP" altLang="en-US" sz="3000" dirty="0">
                <a:latin typeface="Corbel" charset="0"/>
              </a:rPr>
              <a:t>”</a:t>
            </a:r>
            <a:endParaRPr lang="en-US" sz="3000" dirty="0">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5165"/>
            <a:ext cx="8229600" cy="1191998"/>
          </a:xfrm>
        </p:spPr>
        <p:txBody>
          <a:bodyPr wrap="square" lIns="91440" tIns="45720" rIns="91440" bIns="45720" numCol="1" anchorCtr="0" compatLnSpc="1">
            <a:prstTxWarp prst="textNoShape">
              <a:avLst/>
            </a:prstTxWarp>
          </a:bodyPr>
          <a:lstStyle/>
          <a:p>
            <a:pPr eaLnBrk="1" hangingPunct="1"/>
            <a:r>
              <a:rPr lang="en-US" sz="4000" dirty="0">
                <a:latin typeface="Consolas" charset="0"/>
              </a:rPr>
              <a:t>Congress shall make no law…</a:t>
            </a:r>
          </a:p>
        </p:txBody>
      </p:sp>
      <p:pic>
        <p:nvPicPr>
          <p:cNvPr id="32771" name="Content Placeholder 6" descr="church_state1[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2125" y="1770063"/>
            <a:ext cx="3984625" cy="4525962"/>
          </a:xfrm>
        </p:spPr>
      </p:pic>
      <p:sp>
        <p:nvSpPr>
          <p:cNvPr id="32772" name="Content Placeholder 5"/>
          <p:cNvSpPr>
            <a:spLocks noGrp="1"/>
          </p:cNvSpPr>
          <p:nvPr>
            <p:ph sz="half" idx="2"/>
          </p:nvPr>
        </p:nvSpPr>
        <p:spPr>
          <a:xfrm>
            <a:off x="4656138" y="1770063"/>
            <a:ext cx="4038600" cy="4525962"/>
          </a:xfrm>
        </p:spPr>
        <p:txBody>
          <a:bodyPr>
            <a:normAutofit/>
          </a:bodyPr>
          <a:lstStyle/>
          <a:p>
            <a:pPr marL="582613" indent="-514350" eaLnBrk="1" hangingPunct="1">
              <a:buFont typeface="Consolas" charset="0"/>
              <a:buAutoNum type="arabicPeriod"/>
            </a:pPr>
            <a:r>
              <a:rPr lang="en-US" sz="3600" dirty="0">
                <a:latin typeface="Corbel" charset="0"/>
              </a:rPr>
              <a:t>Respecting an establishment of religion, or</a:t>
            </a:r>
          </a:p>
          <a:p>
            <a:pPr marL="582613" indent="-514350" eaLnBrk="1" hangingPunct="1">
              <a:buFont typeface="Consolas" charset="0"/>
              <a:buAutoNum type="arabicPeriod"/>
            </a:pPr>
            <a:r>
              <a:rPr lang="en-US" sz="3600" dirty="0">
                <a:latin typeface="Corbel" charset="0"/>
              </a:rPr>
              <a:t>prohibiting the free exercise thereof</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66" y="62753"/>
            <a:ext cx="8538320" cy="1283167"/>
          </a:xfrm>
        </p:spPr>
        <p:txBody>
          <a:bodyPr/>
          <a:lstStyle/>
          <a:p>
            <a:pPr eaLnBrk="1" hangingPunct="1">
              <a:defRPr/>
            </a:pPr>
            <a:r>
              <a:rPr lang="en-US" sz="4200" dirty="0" smtClean="0">
                <a:ea typeface="+mj-ea"/>
              </a:rPr>
              <a:t>Excerpts of arguments</a:t>
            </a:r>
            <a:endParaRPr lang="en-US" sz="4200" dirty="0">
              <a:ea typeface="+mj-ea"/>
            </a:endParaRPr>
          </a:p>
        </p:txBody>
      </p:sp>
      <p:sp>
        <p:nvSpPr>
          <p:cNvPr id="3" name="Text Placeholder 2"/>
          <p:cNvSpPr>
            <a:spLocks noGrp="1"/>
          </p:cNvSpPr>
          <p:nvPr>
            <p:ph idx="1"/>
          </p:nvPr>
        </p:nvSpPr>
        <p:spPr>
          <a:xfrm>
            <a:off x="235214" y="2022418"/>
            <a:ext cx="8702971" cy="4538685"/>
          </a:xfrm>
        </p:spPr>
        <p:txBody>
          <a:bodyPr>
            <a:normAutofit/>
          </a:bodyPr>
          <a:lstStyle/>
          <a:p>
            <a:pPr marL="0" indent="0" eaLnBrk="1" hangingPunct="1">
              <a:buNone/>
            </a:pPr>
            <a:r>
              <a:rPr lang="en-US" sz="3600" b="1" dirty="0">
                <a:latin typeface="Corbel" charset="0"/>
              </a:rPr>
              <a:t>Dissenting Opinion </a:t>
            </a:r>
            <a:r>
              <a:rPr lang="en-US" sz="3600" dirty="0">
                <a:latin typeface="Corbel" charset="0"/>
              </a:rPr>
              <a:t>(Justice Harlan Stone</a:t>
            </a:r>
            <a:r>
              <a:rPr lang="en-US" sz="3600" dirty="0" smtClean="0">
                <a:latin typeface="Corbel" charset="0"/>
              </a:rPr>
              <a:t>):</a:t>
            </a:r>
            <a:endParaRPr lang="en-US" sz="3600" dirty="0">
              <a:latin typeface="Corbel" charset="0"/>
            </a:endParaRPr>
          </a:p>
          <a:p>
            <a:pPr marL="53975" eaLnBrk="1" hangingPunct="1"/>
            <a:r>
              <a:rPr lang="ja-JP" altLang="en-US" sz="3200" dirty="0">
                <a:latin typeface="Corbel" charset="0"/>
              </a:rPr>
              <a:t>“</a:t>
            </a:r>
            <a:r>
              <a:rPr lang="en-US" sz="3200" dirty="0">
                <a:latin typeface="Corbel" charset="0"/>
              </a:rPr>
              <a:t>The guarantees of civil liberty are but guarantees of freedom of the human mind and spirit and of reasonable freedom and opportunity to express them...</a:t>
            </a:r>
            <a:r>
              <a:rPr lang="en-US" sz="3200" b="1" i="1" dirty="0">
                <a:latin typeface="Corbel" charset="0"/>
              </a:rPr>
              <a:t>The very essence of the liberty which they guarantee is the freedom of the individual from compulsion as to what he shall think and what he shall say..</a:t>
            </a:r>
            <a:r>
              <a:rPr lang="en-US" sz="3200" dirty="0">
                <a:latin typeface="Corbel" charset="0"/>
              </a:rPr>
              <a:t>.</a:t>
            </a:r>
            <a:r>
              <a:rPr lang="ja-JP" altLang="en-US" sz="3200" dirty="0">
                <a:latin typeface="Corbel" charset="0"/>
              </a:rPr>
              <a:t>”</a:t>
            </a:r>
            <a:endParaRPr lang="en-US" sz="3200" dirty="0">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8" y="269068"/>
            <a:ext cx="8229600" cy="914400"/>
          </a:xfrm>
        </p:spPr>
        <p:txBody>
          <a:bodyPr/>
          <a:lstStyle/>
          <a:p>
            <a:pPr eaLnBrk="1" fontAlgn="auto" hangingPunct="1">
              <a:spcAft>
                <a:spcPts val="0"/>
              </a:spcAft>
              <a:defRPr/>
            </a:pPr>
            <a:r>
              <a:rPr lang="en-US" dirty="0" smtClean="0">
                <a:solidFill>
                  <a:schemeClr val="tx2">
                    <a:satMod val="200000"/>
                  </a:schemeClr>
                </a:solidFill>
                <a:ea typeface="+mj-ea"/>
              </a:rPr>
              <a:t>Fallout from ruling</a:t>
            </a:r>
            <a:endParaRPr lang="en-US" dirty="0">
              <a:solidFill>
                <a:schemeClr val="tx2">
                  <a:satMod val="200000"/>
                </a:schemeClr>
              </a:solidFill>
              <a:ea typeface="+mj-ea"/>
            </a:endParaRPr>
          </a:p>
        </p:txBody>
      </p:sp>
      <p:sp>
        <p:nvSpPr>
          <p:cNvPr id="3" name="Content Placeholder 2"/>
          <p:cNvSpPr>
            <a:spLocks noGrp="1"/>
          </p:cNvSpPr>
          <p:nvPr>
            <p:ph sz="half" idx="1"/>
          </p:nvPr>
        </p:nvSpPr>
        <p:spPr>
          <a:xfrm>
            <a:off x="211694" y="1724348"/>
            <a:ext cx="4292044" cy="4924425"/>
          </a:xfrm>
        </p:spPr>
        <p:txBody>
          <a:bodyPr>
            <a:normAutofit lnSpcReduction="10000"/>
          </a:bodyPr>
          <a:lstStyle/>
          <a:p>
            <a:pPr eaLnBrk="1" hangingPunct="1"/>
            <a:r>
              <a:rPr lang="en-US" sz="2600" dirty="0">
                <a:latin typeface="Corbel" charset="0"/>
              </a:rPr>
              <a:t>Nationwide backlash against Jehovah</a:t>
            </a:r>
            <a:r>
              <a:rPr lang="ja-JP" altLang="en-US" sz="2600" dirty="0">
                <a:latin typeface="Corbel" charset="0"/>
              </a:rPr>
              <a:t>’</a:t>
            </a:r>
            <a:r>
              <a:rPr lang="en-US" sz="2600" dirty="0">
                <a:latin typeface="Corbel" charset="0"/>
              </a:rPr>
              <a:t>s Witnesses who were seen as </a:t>
            </a:r>
            <a:r>
              <a:rPr lang="ja-JP" altLang="en-US" sz="2600" dirty="0">
                <a:latin typeface="Corbel" charset="0"/>
              </a:rPr>
              <a:t>“</a:t>
            </a:r>
            <a:r>
              <a:rPr lang="en-US" sz="2600" dirty="0">
                <a:latin typeface="Corbel" charset="0"/>
              </a:rPr>
              <a:t>un-American.</a:t>
            </a:r>
            <a:r>
              <a:rPr lang="ja-JP" altLang="en-US" sz="2600" dirty="0">
                <a:latin typeface="Corbel" charset="0"/>
              </a:rPr>
              <a:t>”</a:t>
            </a:r>
            <a:endParaRPr lang="en-US" sz="2600" dirty="0">
              <a:latin typeface="Corbel" charset="0"/>
            </a:endParaRPr>
          </a:p>
          <a:p>
            <a:pPr eaLnBrk="1" hangingPunct="1"/>
            <a:r>
              <a:rPr lang="en-US" sz="2600" dirty="0">
                <a:latin typeface="Corbel" charset="0"/>
              </a:rPr>
              <a:t>From Maine to Texas, Jehovah</a:t>
            </a:r>
            <a:r>
              <a:rPr lang="ja-JP" altLang="en-US" sz="2600" dirty="0">
                <a:latin typeface="Corbel" charset="0"/>
              </a:rPr>
              <a:t>’</a:t>
            </a:r>
            <a:r>
              <a:rPr lang="en-US" sz="2600" dirty="0">
                <a:latin typeface="Corbel" charset="0"/>
              </a:rPr>
              <a:t>s Witnesses are jailed, beaten, harassed.</a:t>
            </a:r>
          </a:p>
          <a:p>
            <a:pPr eaLnBrk="1" hangingPunct="1"/>
            <a:r>
              <a:rPr lang="en-US" sz="2600" dirty="0">
                <a:latin typeface="Corbel" charset="0"/>
              </a:rPr>
              <a:t>Court ruling viewed as blank check of government disapproval of religious beliefs</a:t>
            </a:r>
          </a:p>
        </p:txBody>
      </p:sp>
      <p:pic>
        <p:nvPicPr>
          <p:cNvPr id="41988" name="Content Placeholder 8" descr="statueofliberty3[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1137" y="1724348"/>
            <a:ext cx="3200139" cy="4805713"/>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2" y="65949"/>
            <a:ext cx="8519796" cy="1163637"/>
          </a:xfrm>
        </p:spPr>
        <p:txBody>
          <a:bodyPr/>
          <a:lstStyle/>
          <a:p>
            <a:pPr eaLnBrk="1" fontAlgn="auto" hangingPunct="1">
              <a:spcAft>
                <a:spcPts val="0"/>
              </a:spcAft>
              <a:defRPr/>
            </a:pPr>
            <a:r>
              <a:rPr lang="en-US" sz="3600" dirty="0" smtClean="0">
                <a:solidFill>
                  <a:schemeClr val="tx2">
                    <a:satMod val="200000"/>
                  </a:schemeClr>
                </a:solidFill>
                <a:ea typeface="+mj-ea"/>
              </a:rPr>
              <a:t>West Virginia Board of Education v. </a:t>
            </a:r>
            <a:r>
              <a:rPr lang="en-US" sz="3600" dirty="0" err="1" smtClean="0">
                <a:solidFill>
                  <a:schemeClr val="tx2">
                    <a:satMod val="200000"/>
                  </a:schemeClr>
                </a:solidFill>
                <a:ea typeface="+mj-ea"/>
              </a:rPr>
              <a:t>Barnette</a:t>
            </a:r>
            <a:r>
              <a:rPr lang="en-US" sz="3600" dirty="0" smtClean="0">
                <a:solidFill>
                  <a:schemeClr val="tx2">
                    <a:satMod val="200000"/>
                  </a:schemeClr>
                </a:solidFill>
                <a:ea typeface="+mj-ea"/>
              </a:rPr>
              <a:t> (1943)</a:t>
            </a:r>
            <a:endParaRPr lang="en-US" sz="3600" dirty="0">
              <a:solidFill>
                <a:schemeClr val="tx2">
                  <a:satMod val="200000"/>
                </a:schemeClr>
              </a:solidFill>
              <a:ea typeface="+mj-ea"/>
            </a:endParaRPr>
          </a:p>
        </p:txBody>
      </p:sp>
      <p:sp>
        <p:nvSpPr>
          <p:cNvPr id="43011" name="Content Placeholder 2"/>
          <p:cNvSpPr>
            <a:spLocks noGrp="1"/>
          </p:cNvSpPr>
          <p:nvPr>
            <p:ph sz="half" idx="1"/>
          </p:nvPr>
        </p:nvSpPr>
        <p:spPr>
          <a:xfrm>
            <a:off x="465138" y="1770063"/>
            <a:ext cx="4038600" cy="4525962"/>
          </a:xfrm>
        </p:spPr>
        <p:txBody>
          <a:bodyPr>
            <a:normAutofit/>
          </a:bodyPr>
          <a:lstStyle/>
          <a:p>
            <a:pPr eaLnBrk="1" hangingPunct="1"/>
            <a:r>
              <a:rPr lang="en-US" sz="4000" dirty="0">
                <a:latin typeface="Corbel" charset="0"/>
              </a:rPr>
              <a:t>T</a:t>
            </a:r>
            <a:r>
              <a:rPr lang="en-US" sz="4000" dirty="0" smtClean="0">
                <a:latin typeface="Corbel" charset="0"/>
              </a:rPr>
              <a:t>hree </a:t>
            </a:r>
            <a:r>
              <a:rPr lang="en-US" sz="4000" dirty="0">
                <a:latin typeface="Corbel" charset="0"/>
              </a:rPr>
              <a:t>years </a:t>
            </a:r>
            <a:r>
              <a:rPr lang="en-US" sz="4000" dirty="0" smtClean="0">
                <a:latin typeface="Corbel" charset="0"/>
              </a:rPr>
              <a:t>after Minersville ruling.  </a:t>
            </a:r>
            <a:r>
              <a:rPr lang="en-US" sz="4000" dirty="0">
                <a:latin typeface="Corbel" charset="0"/>
              </a:rPr>
              <a:t>What</a:t>
            </a:r>
            <a:r>
              <a:rPr lang="ja-JP" altLang="en-US" sz="4000" dirty="0">
                <a:latin typeface="Corbel" charset="0"/>
              </a:rPr>
              <a:t>’</a:t>
            </a:r>
            <a:r>
              <a:rPr lang="en-US" sz="4000" dirty="0">
                <a:latin typeface="Corbel" charset="0"/>
              </a:rPr>
              <a:t>s happened in the nation/world at this point?</a:t>
            </a:r>
          </a:p>
        </p:txBody>
      </p:sp>
      <p:pic>
        <p:nvPicPr>
          <p:cNvPr id="43012" name="Content Placeholder 5" descr="world-religions-11[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6138" y="2041525"/>
            <a:ext cx="4038600" cy="3983038"/>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199"/>
            <a:ext cx="8229600" cy="1199341"/>
          </a:xfrm>
        </p:spPr>
        <p:txBody>
          <a:bodyPr/>
          <a:lstStyle/>
          <a:p>
            <a:pPr eaLnBrk="1" hangingPunct="1">
              <a:defRPr/>
            </a:pPr>
            <a:r>
              <a:rPr lang="en-US" sz="4000" dirty="0" smtClean="0">
                <a:ea typeface="+mj-ea"/>
              </a:rPr>
              <a:t>West Virginia Board of Ed. </a:t>
            </a:r>
            <a:br>
              <a:rPr lang="en-US" sz="4000" dirty="0" smtClean="0">
                <a:ea typeface="+mj-ea"/>
              </a:rPr>
            </a:br>
            <a:r>
              <a:rPr lang="en-US" sz="4000" dirty="0" smtClean="0">
                <a:ea typeface="+mj-ea"/>
              </a:rPr>
              <a:t>v. </a:t>
            </a:r>
            <a:r>
              <a:rPr lang="en-US" sz="4000" dirty="0" err="1" smtClean="0">
                <a:ea typeface="+mj-ea"/>
              </a:rPr>
              <a:t>Barnette</a:t>
            </a:r>
            <a:r>
              <a:rPr lang="en-US" sz="4000" dirty="0" smtClean="0">
                <a:ea typeface="+mj-ea"/>
              </a:rPr>
              <a:t> (1943) </a:t>
            </a:r>
            <a:endParaRPr lang="en-US" sz="4000" dirty="0">
              <a:ea typeface="+mj-ea"/>
            </a:endParaRPr>
          </a:p>
        </p:txBody>
      </p:sp>
      <p:sp>
        <p:nvSpPr>
          <p:cNvPr id="3" name="Content Placeholder 2"/>
          <p:cNvSpPr>
            <a:spLocks noGrp="1"/>
          </p:cNvSpPr>
          <p:nvPr>
            <p:ph sz="half" idx="1"/>
          </p:nvPr>
        </p:nvSpPr>
        <p:spPr>
          <a:xfrm>
            <a:off x="465138" y="1770063"/>
            <a:ext cx="4038600" cy="4706937"/>
          </a:xfrm>
        </p:spPr>
        <p:txBody>
          <a:bodyPr>
            <a:normAutofit fontScale="92500" lnSpcReduction="20000"/>
          </a:bodyPr>
          <a:lstStyle/>
          <a:p>
            <a:pPr eaLnBrk="1" hangingPunct="1">
              <a:buFont typeface="Wingdings" charset="0"/>
              <a:buNone/>
            </a:pPr>
            <a:r>
              <a:rPr lang="en-US" sz="3200" dirty="0">
                <a:latin typeface="Corbel" charset="0"/>
              </a:rPr>
              <a:t>1940-1943</a:t>
            </a:r>
          </a:p>
          <a:p>
            <a:pPr eaLnBrk="1" hangingPunct="1"/>
            <a:r>
              <a:rPr lang="en-US" sz="3200" dirty="0">
                <a:latin typeface="Corbel" charset="0"/>
              </a:rPr>
              <a:t>Pearl </a:t>
            </a:r>
            <a:r>
              <a:rPr lang="en-US" sz="3200" dirty="0" smtClean="0">
                <a:latin typeface="Corbel" charset="0"/>
              </a:rPr>
              <a:t>Harbor attacked; US </a:t>
            </a:r>
            <a:r>
              <a:rPr lang="en-US" sz="3200" dirty="0">
                <a:latin typeface="Corbel" charset="0"/>
              </a:rPr>
              <a:t>entered the war, learned yet more about Hitler</a:t>
            </a:r>
            <a:r>
              <a:rPr lang="ja-JP" altLang="en-US" sz="3200" dirty="0">
                <a:latin typeface="Corbel" charset="0"/>
              </a:rPr>
              <a:t>’</a:t>
            </a:r>
            <a:r>
              <a:rPr lang="en-US" sz="3200" dirty="0">
                <a:latin typeface="Corbel" charset="0"/>
              </a:rPr>
              <a:t>s control</a:t>
            </a:r>
          </a:p>
          <a:p>
            <a:pPr eaLnBrk="1" hangingPunct="1"/>
            <a:r>
              <a:rPr lang="en-US" sz="3200" dirty="0">
                <a:latin typeface="Corbel" charset="0"/>
              </a:rPr>
              <a:t>Nationalism remains stronger than ever</a:t>
            </a:r>
          </a:p>
          <a:p>
            <a:pPr eaLnBrk="1" hangingPunct="1"/>
            <a:r>
              <a:rPr lang="en-US" sz="3200" dirty="0">
                <a:latin typeface="Corbel" charset="0"/>
              </a:rPr>
              <a:t>But…fear of government control was a competing issue</a:t>
            </a:r>
          </a:p>
          <a:p>
            <a:pPr eaLnBrk="1" hangingPunct="1">
              <a:buFont typeface="Wingdings" charset="0"/>
              <a:buNone/>
            </a:pPr>
            <a:endParaRPr lang="en-US" dirty="0">
              <a:latin typeface="Corbel" charset="0"/>
            </a:endParaRPr>
          </a:p>
        </p:txBody>
      </p:sp>
      <p:pic>
        <p:nvPicPr>
          <p:cNvPr id="44036" name="Content Placeholder 8" descr="arbeitmachtfrei[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67225" y="2514600"/>
            <a:ext cx="4432300" cy="30480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695"/>
            <a:ext cx="9144000" cy="914400"/>
          </a:xfrm>
        </p:spPr>
        <p:txBody>
          <a:bodyPr/>
          <a:lstStyle/>
          <a:p>
            <a:pPr eaLnBrk="1" hangingPunct="1">
              <a:defRPr/>
            </a:pPr>
            <a:r>
              <a:rPr lang="en-US" sz="4400" dirty="0" smtClean="0">
                <a:ea typeface="+mj-ea"/>
              </a:rPr>
              <a:t>How the Court changed</a:t>
            </a:r>
            <a:endParaRPr lang="en-US" sz="4400" dirty="0">
              <a:ea typeface="+mj-ea"/>
            </a:endParaRPr>
          </a:p>
        </p:txBody>
      </p:sp>
      <p:sp>
        <p:nvSpPr>
          <p:cNvPr id="45059" name="Content Placeholder 2"/>
          <p:cNvSpPr>
            <a:spLocks noGrp="1"/>
          </p:cNvSpPr>
          <p:nvPr>
            <p:ph sz="half" idx="1"/>
          </p:nvPr>
        </p:nvSpPr>
        <p:spPr>
          <a:xfrm>
            <a:off x="465138" y="1676400"/>
            <a:ext cx="4038600" cy="4619625"/>
          </a:xfrm>
        </p:spPr>
        <p:txBody>
          <a:bodyPr>
            <a:normAutofit fontScale="92500" lnSpcReduction="10000"/>
          </a:bodyPr>
          <a:lstStyle/>
          <a:p>
            <a:pPr marL="0" eaLnBrk="1" hangingPunct="1">
              <a:spcBef>
                <a:spcPts val="0"/>
              </a:spcBef>
              <a:buFont typeface="Wingdings" charset="0"/>
              <a:buNone/>
            </a:pPr>
            <a:r>
              <a:rPr lang="en-US" sz="2700" b="1" dirty="0">
                <a:latin typeface="Corbel" charset="0"/>
              </a:rPr>
              <a:t>Minersville School Dist. </a:t>
            </a:r>
          </a:p>
          <a:p>
            <a:pPr marL="0" eaLnBrk="1" hangingPunct="1">
              <a:spcBef>
                <a:spcPts val="0"/>
              </a:spcBef>
              <a:buFont typeface="Wingdings" charset="0"/>
              <a:buNone/>
            </a:pPr>
            <a:r>
              <a:rPr lang="en-US" sz="2700" b="1" dirty="0">
                <a:latin typeface="Corbel" charset="0"/>
              </a:rPr>
              <a:t>v. </a:t>
            </a:r>
            <a:r>
              <a:rPr lang="en-US" sz="2700" b="1" dirty="0" err="1">
                <a:latin typeface="Corbel" charset="0"/>
              </a:rPr>
              <a:t>Gobitis</a:t>
            </a:r>
            <a:r>
              <a:rPr lang="en-US" sz="2700" b="1" dirty="0">
                <a:latin typeface="Corbel" charset="0"/>
              </a:rPr>
              <a:t> (1940)</a:t>
            </a:r>
          </a:p>
          <a:p>
            <a:pPr eaLnBrk="1" hangingPunct="1"/>
            <a:r>
              <a:rPr lang="en-US" sz="2400" b="1" dirty="0">
                <a:latin typeface="Corbel" charset="0"/>
              </a:rPr>
              <a:t>Chief Justice</a:t>
            </a:r>
            <a:r>
              <a:rPr lang="en-US" sz="2400" dirty="0">
                <a:latin typeface="Corbel" charset="0"/>
              </a:rPr>
              <a:t/>
            </a:r>
            <a:br>
              <a:rPr lang="en-US" sz="2400" dirty="0">
                <a:latin typeface="Corbel" charset="0"/>
              </a:rPr>
            </a:br>
            <a:r>
              <a:rPr lang="en-US" sz="2400" dirty="0">
                <a:latin typeface="Corbel" charset="0"/>
                <a:hlinkClick r:id="rId2" action="ppaction://hlinkfile" tooltip="Charles Evans Hughes"/>
              </a:rPr>
              <a:t>Charles E. Hughes</a:t>
            </a:r>
            <a:endParaRPr lang="en-US" sz="2400" dirty="0">
              <a:latin typeface="Corbel" charset="0"/>
            </a:endParaRPr>
          </a:p>
          <a:p>
            <a:pPr eaLnBrk="1" hangingPunct="1"/>
            <a:r>
              <a:rPr lang="en-US" sz="2400" b="1" dirty="0">
                <a:latin typeface="Corbel" charset="0"/>
              </a:rPr>
              <a:t>Associate Justices</a:t>
            </a:r>
            <a:r>
              <a:rPr lang="en-US" sz="2400" dirty="0">
                <a:latin typeface="Corbel" charset="0"/>
              </a:rPr>
              <a:t/>
            </a:r>
            <a:br>
              <a:rPr lang="en-US" sz="2400" dirty="0">
                <a:latin typeface="Corbel" charset="0"/>
              </a:rPr>
            </a:br>
            <a:r>
              <a:rPr lang="en-US" sz="2400" dirty="0">
                <a:latin typeface="Corbel" charset="0"/>
                <a:hlinkClick r:id="rId3" action="ppaction://hlinkfile" tooltip="James Clark McReynolds"/>
              </a:rPr>
              <a:t>James C. McReynolds</a:t>
            </a:r>
            <a:r>
              <a:rPr lang="en-US" sz="2400" dirty="0">
                <a:latin typeface="Corbel" charset="0"/>
              </a:rPr>
              <a:t>; </a:t>
            </a:r>
            <a:r>
              <a:rPr lang="en-US" sz="2400" dirty="0">
                <a:latin typeface="Corbel" charset="0"/>
                <a:hlinkClick r:id="rId4" action="ppaction://hlinkfile" tooltip="Harlan Fiske Stone"/>
              </a:rPr>
              <a:t>Harlan F. Stone</a:t>
            </a:r>
            <a:r>
              <a:rPr lang="en-US" sz="2400" dirty="0">
                <a:latin typeface="Corbel" charset="0"/>
              </a:rPr>
              <a:t> ; </a:t>
            </a:r>
            <a:r>
              <a:rPr lang="en-US" sz="2400" dirty="0">
                <a:latin typeface="Corbel" charset="0"/>
                <a:hlinkClick r:id="rId5" action="ppaction://hlinkfile" tooltip="Owen Roberts"/>
              </a:rPr>
              <a:t>Owen J. Roberts</a:t>
            </a:r>
            <a:r>
              <a:rPr lang="en-US" sz="2400" dirty="0">
                <a:latin typeface="Corbel" charset="0"/>
              </a:rPr>
              <a:t>; </a:t>
            </a:r>
            <a:r>
              <a:rPr lang="en-US" sz="2400" dirty="0" smtClean="0">
                <a:latin typeface="Corbel" charset="0"/>
              </a:rPr>
              <a:t>   </a:t>
            </a:r>
            <a:r>
              <a:rPr lang="en-US" sz="2400" dirty="0" smtClean="0">
                <a:latin typeface="Corbel" charset="0"/>
                <a:hlinkClick r:id="rId6" action="ppaction://hlinkfile" tooltip="Hugo Black"/>
              </a:rPr>
              <a:t>Hugo </a:t>
            </a:r>
            <a:r>
              <a:rPr lang="en-US" sz="2400" dirty="0">
                <a:latin typeface="Corbel" charset="0"/>
                <a:hlinkClick r:id="rId6" action="ppaction://hlinkfile" tooltip="Hugo Black"/>
              </a:rPr>
              <a:t>Black</a:t>
            </a:r>
            <a:r>
              <a:rPr lang="en-US" sz="2400" dirty="0">
                <a:latin typeface="Corbel" charset="0"/>
              </a:rPr>
              <a:t> ; </a:t>
            </a:r>
            <a:r>
              <a:rPr lang="en-US" sz="2400" dirty="0" smtClean="0">
                <a:latin typeface="Corbel" charset="0"/>
              </a:rPr>
              <a:t>     </a:t>
            </a:r>
            <a:r>
              <a:rPr lang="en-US" sz="2400" dirty="0" smtClean="0">
                <a:latin typeface="Corbel" charset="0"/>
                <a:hlinkClick r:id="rId7" action="ppaction://hlinkfile" tooltip="Stanley Forman Reed"/>
              </a:rPr>
              <a:t>Stanley </a:t>
            </a:r>
            <a:r>
              <a:rPr lang="en-US" sz="2400" dirty="0">
                <a:latin typeface="Corbel" charset="0"/>
                <a:hlinkClick r:id="rId7" action="ppaction://hlinkfile" tooltip="Stanley Forman Reed"/>
              </a:rPr>
              <a:t>F. Reed</a:t>
            </a:r>
            <a:r>
              <a:rPr lang="en-US" sz="2400" dirty="0">
                <a:latin typeface="Corbel" charset="0"/>
              </a:rPr>
              <a:t>; </a:t>
            </a:r>
            <a:r>
              <a:rPr lang="en-US" sz="2400" dirty="0">
                <a:latin typeface="Corbel" charset="0"/>
                <a:hlinkClick r:id="rId8" action="ppaction://hlinkfile" tooltip="Felix Frankfurter"/>
              </a:rPr>
              <a:t>Felix Frankfurter</a:t>
            </a:r>
            <a:r>
              <a:rPr lang="en-US" sz="2400" dirty="0">
                <a:latin typeface="Corbel" charset="0"/>
              </a:rPr>
              <a:t> ; </a:t>
            </a:r>
            <a:r>
              <a:rPr lang="en-US" sz="2400" dirty="0">
                <a:latin typeface="Corbel" charset="0"/>
                <a:hlinkClick r:id="rId9" action="ppaction://hlinkfile" tooltip="William O. Douglas"/>
              </a:rPr>
              <a:t>William O. Douglas</a:t>
            </a:r>
            <a:r>
              <a:rPr lang="en-US" sz="2400" dirty="0">
                <a:latin typeface="Corbel" charset="0"/>
              </a:rPr>
              <a:t>; </a:t>
            </a:r>
            <a:r>
              <a:rPr lang="en-US" sz="2400" dirty="0">
                <a:latin typeface="Corbel" charset="0"/>
                <a:hlinkClick r:id="rId10" action="ppaction://hlinkfile" tooltip="Frank Murphy"/>
              </a:rPr>
              <a:t>Frank Murphy</a:t>
            </a:r>
            <a:endParaRPr lang="en-US" sz="2400" dirty="0">
              <a:latin typeface="Corbel" charset="0"/>
            </a:endParaRPr>
          </a:p>
          <a:p>
            <a:pPr eaLnBrk="1" hangingPunct="1">
              <a:buFont typeface="Wingdings" charset="0"/>
              <a:buNone/>
            </a:pPr>
            <a:endParaRPr lang="en-US" dirty="0">
              <a:latin typeface="Corbel" charset="0"/>
            </a:endParaRPr>
          </a:p>
        </p:txBody>
      </p:sp>
      <p:sp>
        <p:nvSpPr>
          <p:cNvPr id="45060" name="Content Placeholder 3"/>
          <p:cNvSpPr>
            <a:spLocks noGrp="1"/>
          </p:cNvSpPr>
          <p:nvPr>
            <p:ph sz="half" idx="2"/>
          </p:nvPr>
        </p:nvSpPr>
        <p:spPr>
          <a:xfrm>
            <a:off x="4656138" y="1676400"/>
            <a:ext cx="4038600" cy="4619625"/>
          </a:xfrm>
        </p:spPr>
        <p:txBody>
          <a:bodyPr>
            <a:normAutofit fontScale="92500" lnSpcReduction="10000"/>
          </a:bodyPr>
          <a:lstStyle/>
          <a:p>
            <a:pPr marL="0" eaLnBrk="1" hangingPunct="1">
              <a:spcBef>
                <a:spcPts val="0"/>
              </a:spcBef>
              <a:buFont typeface="Wingdings" charset="0"/>
              <a:buNone/>
            </a:pPr>
            <a:r>
              <a:rPr lang="en-US" sz="2600" b="1" dirty="0">
                <a:latin typeface="Corbel" charset="0"/>
              </a:rPr>
              <a:t>W. Virginia Board of Ed. </a:t>
            </a:r>
          </a:p>
          <a:p>
            <a:pPr marL="0" eaLnBrk="1" hangingPunct="1">
              <a:spcBef>
                <a:spcPts val="0"/>
              </a:spcBef>
              <a:buFont typeface="Wingdings" charset="0"/>
              <a:buNone/>
            </a:pPr>
            <a:r>
              <a:rPr lang="en-US" sz="2600" b="1" dirty="0">
                <a:latin typeface="Corbel" charset="0"/>
              </a:rPr>
              <a:t>v. </a:t>
            </a:r>
            <a:r>
              <a:rPr lang="en-US" sz="2600" b="1" dirty="0" err="1">
                <a:latin typeface="Corbel" charset="0"/>
              </a:rPr>
              <a:t>Barnette</a:t>
            </a:r>
            <a:r>
              <a:rPr lang="en-US" sz="2600" b="1" dirty="0">
                <a:latin typeface="Corbel" charset="0"/>
              </a:rPr>
              <a:t> (1943)</a:t>
            </a:r>
          </a:p>
          <a:p>
            <a:pPr eaLnBrk="1" hangingPunct="1"/>
            <a:r>
              <a:rPr lang="en-US" sz="2400" b="1" dirty="0">
                <a:latin typeface="Corbel" charset="0"/>
              </a:rPr>
              <a:t>Chief Justice</a:t>
            </a:r>
            <a:r>
              <a:rPr lang="en-US" sz="2400" dirty="0">
                <a:latin typeface="Corbel" charset="0"/>
              </a:rPr>
              <a:t/>
            </a:r>
            <a:br>
              <a:rPr lang="en-US" sz="2400" dirty="0">
                <a:latin typeface="Corbel" charset="0"/>
              </a:rPr>
            </a:br>
            <a:r>
              <a:rPr lang="en-US" sz="2400" dirty="0">
                <a:latin typeface="Corbel" charset="0"/>
                <a:hlinkClick r:id="rId4" action="ppaction://hlinkfile" tooltip="Harlan Fiske Stone"/>
              </a:rPr>
              <a:t>Harlan F. Stone</a:t>
            </a:r>
            <a:endParaRPr lang="en-US" sz="2400" dirty="0">
              <a:latin typeface="Corbel" charset="0"/>
            </a:endParaRPr>
          </a:p>
          <a:p>
            <a:pPr eaLnBrk="1" hangingPunct="1"/>
            <a:r>
              <a:rPr lang="en-US" sz="2400" b="1" dirty="0">
                <a:latin typeface="Corbel" charset="0"/>
              </a:rPr>
              <a:t>Associate Justices</a:t>
            </a:r>
            <a:r>
              <a:rPr lang="en-US" sz="2400" dirty="0">
                <a:latin typeface="Corbel" charset="0"/>
              </a:rPr>
              <a:t/>
            </a:r>
            <a:br>
              <a:rPr lang="en-US" sz="2400" dirty="0">
                <a:latin typeface="Corbel" charset="0"/>
              </a:rPr>
            </a:br>
            <a:r>
              <a:rPr lang="en-US" sz="2400" dirty="0">
                <a:latin typeface="Corbel" charset="0"/>
                <a:hlinkClick r:id="rId5" action="ppaction://hlinkfile" tooltip="Owen Roberts"/>
              </a:rPr>
              <a:t>Owen J. Roberts</a:t>
            </a:r>
            <a:r>
              <a:rPr lang="en-US" sz="2400" dirty="0">
                <a:latin typeface="Corbel" charset="0"/>
              </a:rPr>
              <a:t>;  </a:t>
            </a:r>
            <a:r>
              <a:rPr lang="en-US" sz="2400" dirty="0" smtClean="0">
                <a:latin typeface="Corbel" charset="0"/>
              </a:rPr>
              <a:t>   </a:t>
            </a:r>
            <a:r>
              <a:rPr lang="en-US" sz="2400" dirty="0" smtClean="0">
                <a:latin typeface="Corbel" charset="0"/>
                <a:hlinkClick r:id="rId6" action="ppaction://hlinkfile" tooltip="Hugo Black"/>
              </a:rPr>
              <a:t>Hugo </a:t>
            </a:r>
            <a:r>
              <a:rPr lang="en-US" sz="2400" dirty="0">
                <a:latin typeface="Corbel" charset="0"/>
                <a:hlinkClick r:id="rId6" action="ppaction://hlinkfile" tooltip="Hugo Black"/>
              </a:rPr>
              <a:t>Black</a:t>
            </a:r>
            <a:r>
              <a:rPr lang="en-US" sz="2400" dirty="0">
                <a:latin typeface="Corbel" charset="0"/>
              </a:rPr>
              <a:t>; </a:t>
            </a:r>
            <a:r>
              <a:rPr lang="en-US" sz="2400" dirty="0" smtClean="0">
                <a:latin typeface="Corbel" charset="0"/>
              </a:rPr>
              <a:t>     </a:t>
            </a:r>
            <a:r>
              <a:rPr lang="en-US" sz="2400" dirty="0" smtClean="0">
                <a:latin typeface="Corbel" charset="0"/>
                <a:hlinkClick r:id="rId7" action="ppaction://hlinkfile" tooltip="Stanley Forman Reed"/>
              </a:rPr>
              <a:t>Stanley </a:t>
            </a:r>
            <a:r>
              <a:rPr lang="en-US" sz="2400" dirty="0">
                <a:latin typeface="Corbel" charset="0"/>
                <a:hlinkClick r:id="rId7" action="ppaction://hlinkfile" tooltip="Stanley Forman Reed"/>
              </a:rPr>
              <a:t>F. Reed</a:t>
            </a:r>
            <a:r>
              <a:rPr lang="en-US" sz="2400" dirty="0">
                <a:latin typeface="Corbel" charset="0"/>
              </a:rPr>
              <a:t> ; </a:t>
            </a:r>
            <a:r>
              <a:rPr lang="en-US" sz="2400" dirty="0">
                <a:latin typeface="Corbel" charset="0"/>
                <a:hlinkClick r:id="rId8" action="ppaction://hlinkfile" tooltip="Felix Frankfurter"/>
              </a:rPr>
              <a:t>Felix Frankfurter</a:t>
            </a:r>
            <a:r>
              <a:rPr lang="en-US" sz="2400" dirty="0">
                <a:latin typeface="Corbel" charset="0"/>
              </a:rPr>
              <a:t>; </a:t>
            </a:r>
            <a:r>
              <a:rPr lang="en-US" sz="2400" dirty="0">
                <a:latin typeface="Corbel" charset="0"/>
                <a:hlinkClick r:id="rId9" action="ppaction://hlinkfile" tooltip="William O. Douglas"/>
              </a:rPr>
              <a:t>William O. Douglas</a:t>
            </a:r>
            <a:r>
              <a:rPr lang="en-US" sz="2400" dirty="0">
                <a:latin typeface="Corbel" charset="0"/>
              </a:rPr>
              <a:t> ; </a:t>
            </a:r>
            <a:r>
              <a:rPr lang="en-US" sz="2400" dirty="0">
                <a:latin typeface="Corbel" charset="0"/>
                <a:hlinkClick r:id="rId10" action="ppaction://hlinkfile" tooltip="Frank Murphy"/>
              </a:rPr>
              <a:t>Frank Murphy</a:t>
            </a:r>
            <a:r>
              <a:rPr lang="en-US" sz="2400" dirty="0">
                <a:latin typeface="Corbel" charset="0"/>
              </a:rPr>
              <a:t/>
            </a:r>
            <a:br>
              <a:rPr lang="en-US" sz="2400" dirty="0">
                <a:latin typeface="Corbel" charset="0"/>
              </a:rPr>
            </a:br>
            <a:r>
              <a:rPr lang="en-US" sz="2400" i="1" dirty="0">
                <a:solidFill>
                  <a:srgbClr val="333333"/>
                </a:solidFill>
                <a:latin typeface="Corbel" charset="0"/>
                <a:hlinkClick r:id="rId11" action="ppaction://hlinkfile" tooltip="Robert H. Jackson"/>
              </a:rPr>
              <a:t>Robert H. Jackson</a:t>
            </a:r>
            <a:r>
              <a:rPr lang="en-US" sz="2400" i="1" dirty="0">
                <a:solidFill>
                  <a:srgbClr val="333333"/>
                </a:solidFill>
                <a:latin typeface="Corbel" charset="0"/>
              </a:rPr>
              <a:t> ; </a:t>
            </a:r>
            <a:r>
              <a:rPr lang="en-US" sz="2400" i="1" dirty="0">
                <a:solidFill>
                  <a:srgbClr val="333333"/>
                </a:solidFill>
                <a:latin typeface="Corbel" charset="0"/>
                <a:hlinkClick r:id="rId12" action="ppaction://hlinkfile" tooltip="Wiley Blount Rutledge"/>
              </a:rPr>
              <a:t>Wiley B. Rutledge</a:t>
            </a:r>
            <a:endParaRPr lang="en-US" sz="2400" i="1" dirty="0">
              <a:solidFill>
                <a:srgbClr val="333333"/>
              </a:solidFill>
              <a:latin typeface="Corbel" charset="0"/>
            </a:endParaRPr>
          </a:p>
          <a:p>
            <a:pPr eaLnBrk="1" hangingPunct="1"/>
            <a:endParaRPr lang="en-US" dirty="0">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51" y="284163"/>
            <a:ext cx="8750749" cy="1163637"/>
          </a:xfrm>
        </p:spPr>
        <p:txBody>
          <a:bodyPr/>
          <a:lstStyle/>
          <a:p>
            <a:pPr eaLnBrk="1" hangingPunct="1">
              <a:defRPr/>
            </a:pPr>
            <a:r>
              <a:rPr lang="en-US" sz="4200" dirty="0" smtClean="0">
                <a:ea typeface="+mj-ea"/>
              </a:rPr>
              <a:t>W. Virginia Board of Ed.</a:t>
            </a:r>
            <a:br>
              <a:rPr lang="en-US" sz="4200" dirty="0" smtClean="0">
                <a:ea typeface="+mj-ea"/>
              </a:rPr>
            </a:br>
            <a:r>
              <a:rPr lang="en-US" sz="4200" dirty="0" smtClean="0">
                <a:ea typeface="+mj-ea"/>
              </a:rPr>
              <a:t>v. </a:t>
            </a:r>
            <a:r>
              <a:rPr lang="en-US" sz="4200" dirty="0" err="1" smtClean="0">
                <a:ea typeface="+mj-ea"/>
              </a:rPr>
              <a:t>Barnette</a:t>
            </a:r>
            <a:endParaRPr lang="en-US" sz="4200" dirty="0">
              <a:ea typeface="+mj-ea"/>
            </a:endParaRPr>
          </a:p>
        </p:txBody>
      </p:sp>
      <p:pic>
        <p:nvPicPr>
          <p:cNvPr id="46083" name="Content Placeholder 4" descr="my_righ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9125" y="2590800"/>
            <a:ext cx="3843338" cy="2971800"/>
          </a:xfrm>
        </p:spPr>
      </p:pic>
      <p:sp>
        <p:nvSpPr>
          <p:cNvPr id="46084" name="Content Placeholder 3"/>
          <p:cNvSpPr>
            <a:spLocks noGrp="1"/>
          </p:cNvSpPr>
          <p:nvPr>
            <p:ph sz="half" idx="2"/>
          </p:nvPr>
        </p:nvSpPr>
        <p:spPr>
          <a:xfrm>
            <a:off x="4656138" y="1447800"/>
            <a:ext cx="4259262" cy="5105400"/>
          </a:xfrm>
        </p:spPr>
        <p:txBody>
          <a:bodyPr>
            <a:noAutofit/>
          </a:bodyPr>
          <a:lstStyle/>
          <a:p>
            <a:pPr eaLnBrk="1" hangingPunct="1"/>
            <a:r>
              <a:rPr lang="en-US" sz="2500" dirty="0" smtClean="0">
                <a:latin typeface="Corbel" charset="0"/>
              </a:rPr>
              <a:t>Recall national reaction to </a:t>
            </a:r>
            <a:r>
              <a:rPr lang="en-US" sz="2500" dirty="0" err="1" smtClean="0">
                <a:latin typeface="Corbel" charset="0"/>
              </a:rPr>
              <a:t>Gobitis</a:t>
            </a:r>
            <a:r>
              <a:rPr lang="en-US" sz="2500" dirty="0" smtClean="0">
                <a:latin typeface="Corbel" charset="0"/>
              </a:rPr>
              <a:t> ruling.</a:t>
            </a:r>
          </a:p>
          <a:p>
            <a:pPr eaLnBrk="1" hangingPunct="1"/>
            <a:r>
              <a:rPr lang="en-US" sz="2500" dirty="0" smtClean="0">
                <a:latin typeface="Corbel" charset="0"/>
              </a:rPr>
              <a:t>West </a:t>
            </a:r>
            <a:r>
              <a:rPr lang="en-US" sz="2500" dirty="0">
                <a:latin typeface="Corbel" charset="0"/>
              </a:rPr>
              <a:t>Virginia Board of Education mandated courses in civics, history, and the Constitution to </a:t>
            </a:r>
            <a:r>
              <a:rPr lang="ja-JP" altLang="en-US" sz="2500" dirty="0">
                <a:latin typeface="Corbel" charset="0"/>
              </a:rPr>
              <a:t>“</a:t>
            </a:r>
            <a:r>
              <a:rPr lang="en-US" sz="2500" dirty="0">
                <a:latin typeface="Corbel" charset="0"/>
              </a:rPr>
              <a:t>perpetuate the ideals , principles, and spirit of Americanism.</a:t>
            </a:r>
            <a:r>
              <a:rPr lang="ja-JP" altLang="en-US" sz="2500" dirty="0">
                <a:latin typeface="Corbel" charset="0"/>
              </a:rPr>
              <a:t>”</a:t>
            </a:r>
            <a:endParaRPr lang="en-US" sz="2500" dirty="0">
              <a:latin typeface="Corbel" charset="0"/>
            </a:endParaRPr>
          </a:p>
          <a:p>
            <a:pPr eaLnBrk="1" hangingPunct="1"/>
            <a:r>
              <a:rPr lang="en-US" sz="2500" dirty="0">
                <a:latin typeface="Corbel" charset="0"/>
              </a:rPr>
              <a:t>All teachers and pupils required to participate in the </a:t>
            </a:r>
            <a:r>
              <a:rPr lang="en-US" sz="2500" dirty="0" smtClean="0">
                <a:latin typeface="Corbel" charset="0"/>
              </a:rPr>
              <a:t>Pledge </a:t>
            </a:r>
            <a:r>
              <a:rPr lang="en-US" sz="2500" dirty="0">
                <a:latin typeface="Corbel" charset="0"/>
              </a:rPr>
              <a:t>of Allegiance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 y="174196"/>
            <a:ext cx="8709877" cy="1316037"/>
          </a:xfrm>
        </p:spPr>
        <p:txBody>
          <a:bodyPr/>
          <a:lstStyle/>
          <a:p>
            <a:pPr eaLnBrk="1" hangingPunct="1">
              <a:defRPr/>
            </a:pPr>
            <a:r>
              <a:rPr lang="en-US" sz="4000" dirty="0" smtClean="0">
                <a:ea typeface="+mj-ea"/>
              </a:rPr>
              <a:t>W. Virginia Board of Ed.</a:t>
            </a:r>
            <a:br>
              <a:rPr lang="en-US" sz="4000" dirty="0" smtClean="0">
                <a:ea typeface="+mj-ea"/>
              </a:rPr>
            </a:br>
            <a:r>
              <a:rPr lang="en-US" sz="4000" dirty="0" smtClean="0">
                <a:ea typeface="+mj-ea"/>
              </a:rPr>
              <a:t>v. </a:t>
            </a:r>
            <a:r>
              <a:rPr lang="en-US" sz="4000" dirty="0" err="1" smtClean="0">
                <a:ea typeface="+mj-ea"/>
              </a:rPr>
              <a:t>Barnette</a:t>
            </a:r>
            <a:endParaRPr lang="en-US" sz="4000" dirty="0">
              <a:ea typeface="+mj-ea"/>
            </a:endParaRPr>
          </a:p>
        </p:txBody>
      </p:sp>
      <p:pic>
        <p:nvPicPr>
          <p:cNvPr id="47107" name="Content Placeholder 4" descr="pledge_of_allegiance_1[1].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9288" y="1770063"/>
            <a:ext cx="3670300" cy="4525962"/>
          </a:xfrm>
        </p:spPr>
      </p:pic>
      <p:sp>
        <p:nvSpPr>
          <p:cNvPr id="47108" name="Content Placeholder 3"/>
          <p:cNvSpPr>
            <a:spLocks noGrp="1"/>
          </p:cNvSpPr>
          <p:nvPr>
            <p:ph sz="half" idx="2"/>
          </p:nvPr>
        </p:nvSpPr>
        <p:spPr>
          <a:xfrm>
            <a:off x="4656138" y="1490233"/>
            <a:ext cx="4038600" cy="4805792"/>
          </a:xfrm>
        </p:spPr>
        <p:txBody>
          <a:bodyPr>
            <a:normAutofit fontScale="92500" lnSpcReduction="20000"/>
          </a:bodyPr>
          <a:lstStyle/>
          <a:p>
            <a:pPr eaLnBrk="1" hangingPunct="1"/>
            <a:r>
              <a:rPr lang="en-US" sz="3200" dirty="0">
                <a:latin typeface="Corbel" charset="0"/>
              </a:rPr>
              <a:t>Failure to comply was considered </a:t>
            </a:r>
            <a:r>
              <a:rPr lang="ja-JP" altLang="en-US" sz="3200" dirty="0">
                <a:latin typeface="Corbel" charset="0"/>
              </a:rPr>
              <a:t>‘</a:t>
            </a:r>
            <a:r>
              <a:rPr lang="en-US" sz="3200" dirty="0">
                <a:latin typeface="Corbel" charset="0"/>
              </a:rPr>
              <a:t>insubordination</a:t>
            </a:r>
            <a:r>
              <a:rPr lang="ja-JP" altLang="en-US" sz="3200" dirty="0">
                <a:latin typeface="Corbel" charset="0"/>
              </a:rPr>
              <a:t>’</a:t>
            </a:r>
            <a:r>
              <a:rPr lang="en-US" sz="3200" dirty="0">
                <a:latin typeface="Corbel" charset="0"/>
              </a:rPr>
              <a:t> which would require punishment</a:t>
            </a:r>
          </a:p>
          <a:p>
            <a:pPr eaLnBrk="1" hangingPunct="1"/>
            <a:r>
              <a:rPr lang="en-US" sz="3200" dirty="0" err="1">
                <a:latin typeface="Corbel" charset="0"/>
              </a:rPr>
              <a:t>Barnettes</a:t>
            </a:r>
            <a:r>
              <a:rPr lang="en-US" sz="3200" dirty="0">
                <a:latin typeface="Corbel" charset="0"/>
              </a:rPr>
              <a:t> were Jehovah</a:t>
            </a:r>
            <a:r>
              <a:rPr lang="ja-JP" altLang="en-US" sz="3200" dirty="0">
                <a:latin typeface="Corbel" charset="0"/>
              </a:rPr>
              <a:t>’</a:t>
            </a:r>
            <a:r>
              <a:rPr lang="en-US" sz="3200" dirty="0">
                <a:latin typeface="Corbel" charset="0"/>
              </a:rPr>
              <a:t>s Witnesses who challenged the state mandate on grounds that it violated free speech</a:t>
            </a:r>
          </a:p>
          <a:p>
            <a:pPr eaLnBrk="1" hangingPunct="1">
              <a:buFont typeface="Wingdings" charset="0"/>
              <a:buNone/>
            </a:pPr>
            <a:endParaRPr lang="en-US" dirty="0">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 Virginia v. </a:t>
            </a:r>
            <a:r>
              <a:rPr lang="en-US" sz="3600" dirty="0" err="1" smtClean="0"/>
              <a:t>Barnette</a:t>
            </a:r>
            <a:r>
              <a:rPr lang="en-US" sz="3600" dirty="0" smtClean="0"/>
              <a:t> (1943) Ruling</a:t>
            </a:r>
            <a:endParaRPr lang="en-US" sz="3600" dirty="0"/>
          </a:p>
        </p:txBody>
      </p:sp>
      <p:sp>
        <p:nvSpPr>
          <p:cNvPr id="3" name="Content Placeholder 2"/>
          <p:cNvSpPr>
            <a:spLocks noGrp="1"/>
          </p:cNvSpPr>
          <p:nvPr>
            <p:ph sz="half" idx="1"/>
          </p:nvPr>
        </p:nvSpPr>
        <p:spPr/>
        <p:txBody>
          <a:bodyPr/>
          <a:lstStyle/>
          <a:p>
            <a:r>
              <a:rPr lang="en-US" dirty="0" smtClean="0"/>
              <a:t>Court held 6-3—that the free speech clause of the First Amendment prohibited public schools from compelling students to salute the flag and say the Pledge of Allegiance.</a:t>
            </a:r>
          </a:p>
          <a:p>
            <a:r>
              <a:rPr lang="en-US" dirty="0" smtClean="0"/>
              <a:t>Reversed Minersville v. </a:t>
            </a:r>
            <a:r>
              <a:rPr lang="en-US" dirty="0" err="1" smtClean="0"/>
              <a:t>Gobitis</a:t>
            </a:r>
            <a:r>
              <a:rPr lang="en-US" dirty="0" smtClean="0"/>
              <a:t> (1940) precedent</a:t>
            </a:r>
          </a:p>
        </p:txBody>
      </p:sp>
      <p:pic>
        <p:nvPicPr>
          <p:cNvPr id="5" name="Content Placeholder 4" descr="gavel.jpg"/>
          <p:cNvPicPr>
            <a:picLocks noGrp="1" noChangeAspect="1"/>
          </p:cNvPicPr>
          <p:nvPr>
            <p:ph sz="half" idx="2"/>
          </p:nvPr>
        </p:nvPicPr>
        <p:blipFill>
          <a:blip r:embed="rId2">
            <a:extLst>
              <a:ext uri="{28A0092B-C50C-407E-A947-70E740481C1C}">
                <a14:useLocalDpi xmlns:a14="http://schemas.microsoft.com/office/drawing/2010/main" val="0"/>
              </a:ext>
            </a:extLst>
          </a:blip>
          <a:srcRect l="22229" r="22229"/>
          <a:stretch>
            <a:fillRect/>
          </a:stretch>
        </p:blipFill>
        <p:spPr/>
      </p:pic>
    </p:spTree>
    <p:extLst>
      <p:ext uri="{BB962C8B-B14F-4D97-AF65-F5344CB8AC3E}">
        <p14:creationId xmlns:p14="http://schemas.microsoft.com/office/powerpoint/2010/main" val="10908275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65949"/>
            <a:ext cx="8842222" cy="1163637"/>
          </a:xfrm>
        </p:spPr>
        <p:txBody>
          <a:bodyPr/>
          <a:lstStyle/>
          <a:p>
            <a:pPr eaLnBrk="1" fontAlgn="auto" hangingPunct="1">
              <a:spcAft>
                <a:spcPts val="0"/>
              </a:spcAft>
              <a:defRPr/>
            </a:pPr>
            <a:r>
              <a:rPr lang="en-US" sz="4000" dirty="0" smtClean="0">
                <a:solidFill>
                  <a:schemeClr val="tx2">
                    <a:satMod val="200000"/>
                  </a:schemeClr>
                </a:solidFill>
                <a:ea typeface="+mj-ea"/>
              </a:rPr>
              <a:t>Why the change?</a:t>
            </a:r>
            <a:endParaRPr lang="en-US" sz="4000" dirty="0">
              <a:solidFill>
                <a:schemeClr val="tx2">
                  <a:satMod val="200000"/>
                </a:schemeClr>
              </a:solidFill>
              <a:ea typeface="+mj-ea"/>
            </a:endParaRPr>
          </a:p>
        </p:txBody>
      </p:sp>
      <p:sp>
        <p:nvSpPr>
          <p:cNvPr id="48131" name="Content Placeholder 3"/>
          <p:cNvSpPr>
            <a:spLocks noGrp="1"/>
          </p:cNvSpPr>
          <p:nvPr>
            <p:ph sz="half" idx="2"/>
          </p:nvPr>
        </p:nvSpPr>
        <p:spPr>
          <a:xfrm>
            <a:off x="4656138" y="1770063"/>
            <a:ext cx="4038600" cy="4525962"/>
          </a:xfrm>
        </p:spPr>
        <p:txBody>
          <a:bodyPr/>
          <a:lstStyle/>
          <a:p>
            <a:pPr eaLnBrk="1" hangingPunct="1"/>
            <a:r>
              <a:rPr lang="en-US" sz="2800" dirty="0">
                <a:latin typeface="Corbel" charset="0"/>
              </a:rPr>
              <a:t>The Court had changed. Two new justices</a:t>
            </a:r>
          </a:p>
          <a:p>
            <a:pPr eaLnBrk="1" hangingPunct="1"/>
            <a:r>
              <a:rPr lang="en-US" sz="2800" dirty="0">
                <a:latin typeface="Corbel" charset="0"/>
              </a:rPr>
              <a:t>Stone (lone dissenter in </a:t>
            </a:r>
            <a:r>
              <a:rPr lang="en-US" sz="2800" dirty="0" err="1">
                <a:latin typeface="Corbel" charset="0"/>
              </a:rPr>
              <a:t>Gobitis</a:t>
            </a:r>
            <a:r>
              <a:rPr lang="en-US" sz="2800" dirty="0">
                <a:latin typeface="Corbel" charset="0"/>
              </a:rPr>
              <a:t>) was now Chief Justice</a:t>
            </a:r>
          </a:p>
          <a:p>
            <a:pPr eaLnBrk="1" hangingPunct="1"/>
            <a:r>
              <a:rPr lang="en-US" sz="2800" dirty="0">
                <a:latin typeface="Corbel" charset="0"/>
              </a:rPr>
              <a:t>Focus changed—less an issue of free religion than free speech</a:t>
            </a:r>
          </a:p>
          <a:p>
            <a:pPr eaLnBrk="1" hangingPunct="1">
              <a:buFont typeface="Wingdings" charset="0"/>
              <a:buNone/>
            </a:pPr>
            <a:endParaRPr lang="en-US" dirty="0">
              <a:latin typeface="Corbel" charset="0"/>
            </a:endParaRPr>
          </a:p>
          <a:p>
            <a:pPr eaLnBrk="1" hangingPunct="1"/>
            <a:endParaRPr lang="en-US" dirty="0">
              <a:latin typeface="Corbel" charset="0"/>
            </a:endParaRPr>
          </a:p>
        </p:txBody>
      </p:sp>
      <p:pic>
        <p:nvPicPr>
          <p:cNvPr id="48132" name="Content Placeholder 6" descr="arbeitmachtfrei[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8675" y="2722563"/>
            <a:ext cx="3311525" cy="2619375"/>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41101"/>
            <a:ext cx="8961708" cy="1199342"/>
          </a:xfrm>
        </p:spPr>
        <p:txBody>
          <a:bodyPr/>
          <a:lstStyle/>
          <a:p>
            <a:pPr eaLnBrk="1" fontAlgn="auto" hangingPunct="1">
              <a:spcAft>
                <a:spcPts val="0"/>
              </a:spcAft>
              <a:defRPr/>
            </a:pPr>
            <a:r>
              <a:rPr lang="en-US" sz="4000" dirty="0" smtClean="0">
                <a:solidFill>
                  <a:schemeClr val="tx2">
                    <a:satMod val="200000"/>
                  </a:schemeClr>
                </a:solidFill>
                <a:ea typeface="+mj-ea"/>
              </a:rPr>
              <a:t>Justice Robert Jackson wrote Majority Decision</a:t>
            </a:r>
            <a:endParaRPr lang="en-US" sz="4000" dirty="0">
              <a:solidFill>
                <a:schemeClr val="tx2">
                  <a:satMod val="200000"/>
                </a:schemeClr>
              </a:solidFill>
              <a:ea typeface="+mj-ea"/>
            </a:endParaRPr>
          </a:p>
        </p:txBody>
      </p:sp>
      <p:sp>
        <p:nvSpPr>
          <p:cNvPr id="49155" name="Content Placeholder 5"/>
          <p:cNvSpPr>
            <a:spLocks noGrp="1"/>
          </p:cNvSpPr>
          <p:nvPr>
            <p:ph idx="1"/>
          </p:nvPr>
        </p:nvSpPr>
        <p:spPr/>
        <p:txBody>
          <a:bodyPr>
            <a:normAutofit/>
          </a:bodyPr>
          <a:lstStyle/>
          <a:p>
            <a:pPr eaLnBrk="1" hangingPunct="1"/>
            <a:r>
              <a:rPr lang="ja-JP" altLang="en-US" sz="3200" dirty="0">
                <a:latin typeface="Corbel" charset="0"/>
              </a:rPr>
              <a:t>“</a:t>
            </a:r>
            <a:r>
              <a:rPr lang="en-US" sz="3200" dirty="0">
                <a:latin typeface="Corbel" charset="0"/>
              </a:rPr>
              <a:t>Those who begin coercive elimination of dissent soon find themselves exterminating dissenters. Compulsory unification of opinion achieves only the unanimity of the graveyard.</a:t>
            </a:r>
            <a:r>
              <a:rPr lang="ja-JP" altLang="en-US" sz="3200" dirty="0">
                <a:latin typeface="Corbel" charset="0"/>
              </a:rPr>
              <a:t>”</a:t>
            </a:r>
            <a:endParaRPr lang="en-US" sz="3200" dirty="0">
              <a:latin typeface="Corbel" charset="0"/>
            </a:endParaRPr>
          </a:p>
          <a:p>
            <a:pPr marL="0" indent="0" eaLnBrk="1" hangingPunct="1">
              <a:buNone/>
            </a:pPr>
            <a:r>
              <a:rPr lang="en-US" sz="3200" dirty="0">
                <a:latin typeface="Corbel" charset="0"/>
              </a:rPr>
              <a:t> –Justice Robert Jackson in Majority Decision for </a:t>
            </a:r>
            <a:r>
              <a:rPr lang="en-US" sz="3200" i="1" dirty="0">
                <a:latin typeface="Corbel" charset="0"/>
              </a:rPr>
              <a:t>West Virginia Board of Education v. </a:t>
            </a:r>
            <a:r>
              <a:rPr lang="en-US" sz="3200" i="1" dirty="0" err="1">
                <a:latin typeface="Corbel" charset="0"/>
              </a:rPr>
              <a:t>Barnette</a:t>
            </a:r>
            <a:r>
              <a:rPr lang="en-US" sz="3200" i="1" dirty="0">
                <a:latin typeface="Corbel" charset="0"/>
              </a:rPr>
              <a:t> </a:t>
            </a:r>
            <a:r>
              <a:rPr lang="en-US" sz="3200" dirty="0">
                <a:latin typeface="Corbel" charset="0"/>
              </a:rPr>
              <a:t>(1943)</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4616"/>
            <a:ext cx="8229600" cy="1087545"/>
          </a:xfrm>
        </p:spPr>
        <p:txBody>
          <a:bodyPr/>
          <a:lstStyle/>
          <a:p>
            <a:pPr eaLnBrk="1" fontAlgn="auto" hangingPunct="1">
              <a:spcAft>
                <a:spcPts val="0"/>
              </a:spcAft>
              <a:defRPr/>
            </a:pPr>
            <a:r>
              <a:rPr lang="en-US" sz="4000" dirty="0" smtClean="0">
                <a:solidFill>
                  <a:schemeClr val="tx2">
                    <a:satMod val="200000"/>
                  </a:schemeClr>
                </a:solidFill>
                <a:ea typeface="+mj-ea"/>
              </a:rPr>
              <a:t>The Establishment Clause</a:t>
            </a:r>
            <a:endParaRPr lang="en-US" sz="4000" dirty="0">
              <a:solidFill>
                <a:schemeClr val="tx2">
                  <a:satMod val="200000"/>
                </a:schemeClr>
              </a:solidFill>
              <a:ea typeface="+mj-ea"/>
            </a:endParaRPr>
          </a:p>
        </p:txBody>
      </p:sp>
      <p:sp>
        <p:nvSpPr>
          <p:cNvPr id="33795" name="Content Placeholder 2"/>
          <p:cNvSpPr>
            <a:spLocks noGrp="1"/>
          </p:cNvSpPr>
          <p:nvPr>
            <p:ph sz="half" idx="1"/>
          </p:nvPr>
        </p:nvSpPr>
        <p:spPr>
          <a:xfrm>
            <a:off x="465138" y="1770063"/>
            <a:ext cx="4038600" cy="4525962"/>
          </a:xfrm>
        </p:spPr>
        <p:txBody>
          <a:bodyPr>
            <a:normAutofit lnSpcReduction="10000"/>
          </a:bodyPr>
          <a:lstStyle/>
          <a:p>
            <a:pPr eaLnBrk="1" hangingPunct="1"/>
            <a:r>
              <a:rPr lang="en-US" sz="3600" dirty="0">
                <a:latin typeface="Corbel" charset="0"/>
              </a:rPr>
              <a:t>Congress shall make no law respecting an </a:t>
            </a:r>
            <a:r>
              <a:rPr lang="en-US" sz="3600" b="1" u="sng" dirty="0">
                <a:solidFill>
                  <a:srgbClr val="FF0000"/>
                </a:solidFill>
                <a:latin typeface="Corbel" charset="0"/>
              </a:rPr>
              <a:t>establishment</a:t>
            </a:r>
            <a:r>
              <a:rPr lang="en-US" sz="3600" u="sng" dirty="0">
                <a:latin typeface="Corbel" charset="0"/>
              </a:rPr>
              <a:t> </a:t>
            </a:r>
            <a:r>
              <a:rPr lang="en-US" sz="3600" dirty="0">
                <a:latin typeface="Corbel" charset="0"/>
              </a:rPr>
              <a:t>of religion…</a:t>
            </a:r>
          </a:p>
          <a:p>
            <a:pPr eaLnBrk="1" hangingPunct="1"/>
            <a:r>
              <a:rPr lang="en-US" sz="3600" dirty="0">
                <a:latin typeface="Corbel" charset="0"/>
              </a:rPr>
              <a:t>Government mandated, sanctioned faith</a:t>
            </a:r>
          </a:p>
          <a:p>
            <a:pPr eaLnBrk="1" hangingPunct="1"/>
            <a:endParaRPr lang="en-US" dirty="0">
              <a:latin typeface="Corbel" charset="0"/>
            </a:endParaRPr>
          </a:p>
        </p:txBody>
      </p:sp>
      <p:pic>
        <p:nvPicPr>
          <p:cNvPr id="33796" name="Content Placeholder 4" descr="establishment-clause-separation-church-state1[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286000"/>
            <a:ext cx="4427538" cy="3403600"/>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Justice Felix Frankfurter Wrote Dissent</a:t>
            </a:r>
            <a:endParaRPr lang="en-US" sz="4000" dirty="0"/>
          </a:p>
        </p:txBody>
      </p:sp>
      <p:sp>
        <p:nvSpPr>
          <p:cNvPr id="3" name="Content Placeholder 2"/>
          <p:cNvSpPr>
            <a:spLocks noGrp="1"/>
          </p:cNvSpPr>
          <p:nvPr>
            <p:ph idx="1"/>
          </p:nvPr>
        </p:nvSpPr>
        <p:spPr/>
        <p:txBody>
          <a:bodyPr/>
          <a:lstStyle/>
          <a:p>
            <a:r>
              <a:rPr lang="en-US" dirty="0" smtClean="0"/>
              <a:t>“Flooded with letters” following </a:t>
            </a:r>
            <a:r>
              <a:rPr lang="en-US" i="1" dirty="0" err="1" smtClean="0"/>
              <a:t>Gobitis</a:t>
            </a:r>
            <a:r>
              <a:rPr lang="en-US" i="1" dirty="0" smtClean="0"/>
              <a:t> </a:t>
            </a:r>
            <a:r>
              <a:rPr lang="en-US" dirty="0" smtClean="0"/>
              <a:t>ruling.</a:t>
            </a:r>
          </a:p>
          <a:p>
            <a:r>
              <a:rPr lang="en-US" dirty="0" smtClean="0"/>
              <a:t>Frankfurter stuck with the freedom of religion concept in his dissent, though it was freedom of speech that underpinned the majority ruling.</a:t>
            </a:r>
          </a:p>
          <a:p>
            <a:r>
              <a:rPr lang="en-US" dirty="0"/>
              <a:t>“The constitutional protection of religious freedom terminated disabilities, it did not create new privileges. It gave religious equality, not civil immunity. Its essence is freedom from conformity to religious dogma, not freedom from conformity to law because of religious dogma</a:t>
            </a:r>
            <a:r>
              <a:rPr lang="en-US" dirty="0" smtClean="0"/>
              <a:t>.” —F. Frankfurter, dissent</a:t>
            </a:r>
          </a:p>
        </p:txBody>
      </p:sp>
    </p:spTree>
    <p:extLst>
      <p:ext uri="{BB962C8B-B14F-4D97-AF65-F5344CB8AC3E}">
        <p14:creationId xmlns:p14="http://schemas.microsoft.com/office/powerpoint/2010/main" val="418544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Deontological v. Consequentialist Ethics</a:t>
            </a:r>
            <a:endParaRPr lang="en-US" sz="4000" dirty="0"/>
          </a:p>
        </p:txBody>
      </p:sp>
      <p:sp>
        <p:nvSpPr>
          <p:cNvPr id="3" name="Content Placeholder 2"/>
          <p:cNvSpPr>
            <a:spLocks noGrp="1"/>
          </p:cNvSpPr>
          <p:nvPr>
            <p:ph sz="half" idx="1"/>
          </p:nvPr>
        </p:nvSpPr>
        <p:spPr>
          <a:xfrm>
            <a:off x="779463" y="1828800"/>
            <a:ext cx="3566160" cy="4802854"/>
          </a:xfrm>
        </p:spPr>
        <p:txBody>
          <a:bodyPr>
            <a:normAutofit fontScale="92500" lnSpcReduction="10000"/>
          </a:bodyPr>
          <a:lstStyle/>
          <a:p>
            <a:pPr marL="0" indent="0">
              <a:buNone/>
            </a:pPr>
            <a:r>
              <a:rPr lang="en-US" sz="3200" u="sng" dirty="0" smtClean="0"/>
              <a:t>Deontological</a:t>
            </a:r>
          </a:p>
          <a:p>
            <a:r>
              <a:rPr lang="en-US" sz="2400" dirty="0" smtClean="0"/>
              <a:t>Duty-based ethics; how closely does the action adhere to a socially agreed-upon rule or law?</a:t>
            </a:r>
          </a:p>
          <a:p>
            <a:r>
              <a:rPr lang="en-US" sz="2400" dirty="0" smtClean="0"/>
              <a:t>Behavior itself has inherent “rightness” or “wrongness”</a:t>
            </a:r>
          </a:p>
          <a:p>
            <a:r>
              <a:rPr lang="en-US" sz="2400" dirty="0" smtClean="0"/>
              <a:t>Moral absolutism: Killing is always bad</a:t>
            </a:r>
            <a:endParaRPr lang="en-US" sz="2400" dirty="0"/>
          </a:p>
        </p:txBody>
      </p:sp>
      <p:sp>
        <p:nvSpPr>
          <p:cNvPr id="4" name="Content Placeholder 3"/>
          <p:cNvSpPr>
            <a:spLocks noGrp="1"/>
          </p:cNvSpPr>
          <p:nvPr>
            <p:ph sz="half" idx="2"/>
          </p:nvPr>
        </p:nvSpPr>
        <p:spPr>
          <a:xfrm>
            <a:off x="4796791" y="1828800"/>
            <a:ext cx="3566160" cy="4638238"/>
          </a:xfrm>
        </p:spPr>
        <p:txBody>
          <a:bodyPr>
            <a:normAutofit fontScale="92500" lnSpcReduction="10000"/>
          </a:bodyPr>
          <a:lstStyle/>
          <a:p>
            <a:pPr marL="0" indent="0">
              <a:buNone/>
            </a:pPr>
            <a:r>
              <a:rPr lang="en-US" sz="3200" u="sng" dirty="0" smtClean="0"/>
              <a:t>Consequentialist</a:t>
            </a:r>
          </a:p>
          <a:p>
            <a:r>
              <a:rPr lang="en-US" sz="2400" dirty="0" smtClean="0"/>
              <a:t>Consequences of action drive decision-making</a:t>
            </a:r>
          </a:p>
          <a:p>
            <a:r>
              <a:rPr lang="en-US" sz="2400" dirty="0" smtClean="0"/>
              <a:t>The action or behavior itself is neither good nor bad; morally right nor wrong.  Outcomes reflect moral value.</a:t>
            </a:r>
          </a:p>
          <a:p>
            <a:r>
              <a:rPr lang="en-US" sz="2400" dirty="0" smtClean="0"/>
              <a:t> Ends justify the means: If killing Hitler ensures an earlier end to Holocaust, murder is ethical.</a:t>
            </a:r>
            <a:endParaRPr lang="en-US" sz="2400" dirty="0"/>
          </a:p>
        </p:txBody>
      </p:sp>
    </p:spTree>
    <p:extLst>
      <p:ext uri="{BB962C8B-B14F-4D97-AF65-F5344CB8AC3E}">
        <p14:creationId xmlns:p14="http://schemas.microsoft.com/office/powerpoint/2010/main" val="19023996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94" y="230564"/>
            <a:ext cx="8750014" cy="1180425"/>
          </a:xfrm>
        </p:spPr>
        <p:txBody>
          <a:bodyPr/>
          <a:lstStyle/>
          <a:p>
            <a:pPr eaLnBrk="1" fontAlgn="auto" hangingPunct="1">
              <a:spcAft>
                <a:spcPts val="0"/>
              </a:spcAft>
              <a:defRPr/>
            </a:pPr>
            <a:r>
              <a:rPr lang="en-US" sz="4000" dirty="0" smtClean="0">
                <a:solidFill>
                  <a:schemeClr val="tx2">
                    <a:satMod val="200000"/>
                  </a:schemeClr>
                </a:solidFill>
                <a:ea typeface="+mj-ea"/>
              </a:rPr>
              <a:t>Ethics &amp; the </a:t>
            </a:r>
            <a:br>
              <a:rPr lang="en-US" sz="4000" dirty="0" smtClean="0">
                <a:solidFill>
                  <a:schemeClr val="tx2">
                    <a:satMod val="200000"/>
                  </a:schemeClr>
                </a:solidFill>
                <a:ea typeface="+mj-ea"/>
              </a:rPr>
            </a:br>
            <a:r>
              <a:rPr lang="en-US" sz="4000" dirty="0" smtClean="0">
                <a:solidFill>
                  <a:schemeClr val="tx2">
                    <a:satMod val="200000"/>
                  </a:schemeClr>
                </a:solidFill>
                <a:ea typeface="+mj-ea"/>
              </a:rPr>
              <a:t>Church-State Wall</a:t>
            </a:r>
            <a:endParaRPr lang="en-US" sz="4000" dirty="0">
              <a:solidFill>
                <a:schemeClr val="tx2">
                  <a:satMod val="200000"/>
                </a:schemeClr>
              </a:solidFill>
              <a:ea typeface="+mj-ea"/>
            </a:endParaRPr>
          </a:p>
        </p:txBody>
      </p:sp>
      <p:sp>
        <p:nvSpPr>
          <p:cNvPr id="4" name="Content Placeholder 3"/>
          <p:cNvSpPr>
            <a:spLocks noGrp="1"/>
          </p:cNvSpPr>
          <p:nvPr>
            <p:ph sz="half" idx="1"/>
          </p:nvPr>
        </p:nvSpPr>
        <p:spPr>
          <a:xfrm>
            <a:off x="465138" y="1770063"/>
            <a:ext cx="4038600" cy="4525962"/>
          </a:xfrm>
        </p:spPr>
        <p:txBody>
          <a:bodyPr>
            <a:normAutofit/>
          </a:bodyPr>
          <a:lstStyle/>
          <a:p>
            <a:pPr eaLnBrk="1" hangingPunct="1">
              <a:lnSpc>
                <a:spcPct val="90000"/>
              </a:lnSpc>
            </a:pPr>
            <a:r>
              <a:rPr lang="en-US" sz="2800" dirty="0" smtClean="0">
                <a:latin typeface="Corbel" charset="0"/>
              </a:rPr>
              <a:t>How </a:t>
            </a:r>
            <a:r>
              <a:rPr lang="en-US" sz="2800" dirty="0">
                <a:latin typeface="Corbel" charset="0"/>
              </a:rPr>
              <a:t>might Deontologists see the Church and State question?</a:t>
            </a:r>
          </a:p>
        </p:txBody>
      </p:sp>
      <p:pic>
        <p:nvPicPr>
          <p:cNvPr id="50180" name="Content Placeholder 5" descr="con0112[1].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770063"/>
            <a:ext cx="4465908" cy="4415935"/>
          </a:xfr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82"/>
            <a:ext cx="8229600" cy="914400"/>
          </a:xfrm>
        </p:spPr>
        <p:txBody>
          <a:bodyPr/>
          <a:lstStyle/>
          <a:p>
            <a:pPr eaLnBrk="1" fontAlgn="auto" hangingPunct="1">
              <a:spcAft>
                <a:spcPts val="0"/>
              </a:spcAft>
              <a:defRPr/>
            </a:pPr>
            <a:r>
              <a:rPr lang="en-US" sz="4000" dirty="0" smtClean="0">
                <a:solidFill>
                  <a:schemeClr val="tx2">
                    <a:satMod val="200000"/>
                  </a:schemeClr>
                </a:solidFill>
                <a:ea typeface="+mj-ea"/>
              </a:rPr>
              <a:t>Consequentialist ethics</a:t>
            </a:r>
            <a:endParaRPr lang="en-US" sz="4000" dirty="0">
              <a:solidFill>
                <a:schemeClr val="tx2">
                  <a:satMod val="200000"/>
                </a:schemeClr>
              </a:solidFill>
              <a:ea typeface="+mj-ea"/>
            </a:endParaRPr>
          </a:p>
        </p:txBody>
      </p:sp>
      <p:sp>
        <p:nvSpPr>
          <p:cNvPr id="51203" name="Content Placeholder 3"/>
          <p:cNvSpPr>
            <a:spLocks noGrp="1"/>
          </p:cNvSpPr>
          <p:nvPr>
            <p:ph sz="half" idx="2"/>
          </p:nvPr>
        </p:nvSpPr>
        <p:spPr>
          <a:xfrm>
            <a:off x="4656138" y="1770063"/>
            <a:ext cx="4038600" cy="4525962"/>
          </a:xfrm>
        </p:spPr>
        <p:txBody>
          <a:bodyPr>
            <a:normAutofit/>
          </a:bodyPr>
          <a:lstStyle/>
          <a:p>
            <a:pPr eaLnBrk="1" hangingPunct="1"/>
            <a:r>
              <a:rPr lang="en-US" sz="3200" dirty="0" smtClean="0">
                <a:latin typeface="Corbel" charset="0"/>
              </a:rPr>
              <a:t>How would consequentialist ethicists see the separation of church &amp; state issue?</a:t>
            </a:r>
            <a:endParaRPr lang="en-US" sz="3200" dirty="0">
              <a:latin typeface="Corbel" charset="0"/>
            </a:endParaRPr>
          </a:p>
        </p:txBody>
      </p:sp>
      <p:pic>
        <p:nvPicPr>
          <p:cNvPr id="51204" name="Content Placeholder 6" descr="5815532_55b9c015c4[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1477" y="1770064"/>
            <a:ext cx="4503152" cy="452596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smtClean="0"/>
              <a:t>Charlie </a:t>
            </a:r>
            <a:r>
              <a:rPr lang="en-US" sz="4000" i="1" dirty="0" err="1" smtClean="0"/>
              <a:t>Hebdo</a:t>
            </a:r>
            <a:r>
              <a:rPr lang="en-US" sz="4000" dirty="0" smtClean="0"/>
              <a:t>, </a:t>
            </a:r>
            <a:br>
              <a:rPr lang="en-US" sz="4000" dirty="0" smtClean="0"/>
            </a:br>
            <a:r>
              <a:rPr lang="en-US" sz="4000" dirty="0" smtClean="0"/>
              <a:t>Religion, Speech, &amp; Ethics</a:t>
            </a:r>
            <a:endParaRPr lang="en-US" sz="4000" dirty="0"/>
          </a:p>
        </p:txBody>
      </p:sp>
      <p:pic>
        <p:nvPicPr>
          <p:cNvPr id="5" name="Content Placeholder 4" descr="Couv.png"/>
          <p:cNvPicPr>
            <a:picLocks noGrp="1" noChangeAspect="1"/>
          </p:cNvPicPr>
          <p:nvPr>
            <p:ph sz="half" idx="1"/>
          </p:nvPr>
        </p:nvPicPr>
        <p:blipFill>
          <a:blip r:embed="rId2">
            <a:extLst>
              <a:ext uri="{28A0092B-C50C-407E-A947-70E740481C1C}">
                <a14:useLocalDpi xmlns:a14="http://schemas.microsoft.com/office/drawing/2010/main" val="0"/>
              </a:ext>
            </a:extLst>
          </a:blip>
          <a:srcRect l="-8724" r="-8724"/>
          <a:stretch>
            <a:fillRect/>
          </a:stretch>
        </p:blipFill>
        <p:spPr/>
      </p:pic>
      <p:sp>
        <p:nvSpPr>
          <p:cNvPr id="4" name="Content Placeholder 3"/>
          <p:cNvSpPr>
            <a:spLocks noGrp="1"/>
          </p:cNvSpPr>
          <p:nvPr>
            <p:ph sz="half" idx="2"/>
          </p:nvPr>
        </p:nvSpPr>
        <p:spPr/>
        <p:txBody>
          <a:bodyPr/>
          <a:lstStyle/>
          <a:p>
            <a:r>
              <a:rPr lang="en-US" dirty="0" smtClean="0"/>
              <a:t>French weekly, satirical magazine</a:t>
            </a:r>
          </a:p>
          <a:p>
            <a:r>
              <a:rPr lang="en-US" dirty="0" smtClean="0"/>
              <a:t>Self-described atheist/secular</a:t>
            </a:r>
          </a:p>
          <a:p>
            <a:r>
              <a:rPr lang="en-US" dirty="0" smtClean="0"/>
              <a:t>Well-known to poke fun at everyone</a:t>
            </a:r>
          </a:p>
          <a:p>
            <a:r>
              <a:rPr lang="en-US" dirty="0" smtClean="0"/>
              <a:t>Target of terrorist attack in 2011 (firebombed)</a:t>
            </a:r>
          </a:p>
          <a:p>
            <a:r>
              <a:rPr lang="en-US" dirty="0" smtClean="0"/>
              <a:t>‘Overt provocation’</a:t>
            </a:r>
            <a:endParaRPr lang="en-US" dirty="0"/>
          </a:p>
        </p:txBody>
      </p:sp>
    </p:spTree>
    <p:extLst>
      <p:ext uri="{BB962C8B-B14F-4D97-AF65-F5344CB8AC3E}">
        <p14:creationId xmlns:p14="http://schemas.microsoft.com/office/powerpoint/2010/main" val="9720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1.7.15 Attack in Paris</a:t>
            </a:r>
            <a:endParaRPr lang="en-US" dirty="0"/>
          </a:p>
        </p:txBody>
      </p:sp>
      <p:pic>
        <p:nvPicPr>
          <p:cNvPr id="5" name="Content Placeholder 4" descr="662.jpg"/>
          <p:cNvPicPr>
            <a:picLocks noGrp="1" noChangeAspect="1"/>
          </p:cNvPicPr>
          <p:nvPr>
            <p:ph sz="half" idx="2"/>
          </p:nvPr>
        </p:nvPicPr>
        <p:blipFill>
          <a:blip r:embed="rId2">
            <a:extLst>
              <a:ext uri="{28A0092B-C50C-407E-A947-70E740481C1C}">
                <a14:useLocalDpi xmlns:a14="http://schemas.microsoft.com/office/drawing/2010/main" val="0"/>
              </a:ext>
            </a:extLst>
          </a:blip>
          <a:srcRect l="18886" r="18886"/>
          <a:stretch>
            <a:fillRect/>
          </a:stretch>
        </p:blipFill>
        <p:spPr/>
      </p:pic>
      <p:sp>
        <p:nvSpPr>
          <p:cNvPr id="6" name="Content Placeholder 5"/>
          <p:cNvSpPr>
            <a:spLocks noGrp="1"/>
          </p:cNvSpPr>
          <p:nvPr>
            <p:ph sz="half" idx="1"/>
          </p:nvPr>
        </p:nvSpPr>
        <p:spPr/>
        <p:txBody>
          <a:bodyPr/>
          <a:lstStyle/>
          <a:p>
            <a:r>
              <a:rPr lang="en-US" dirty="0" smtClean="0"/>
              <a:t>Gunmen attacked Charlie </a:t>
            </a:r>
            <a:r>
              <a:rPr lang="en-US" dirty="0" err="1" smtClean="0"/>
              <a:t>Hebdo</a:t>
            </a:r>
            <a:r>
              <a:rPr lang="en-US" dirty="0" smtClean="0"/>
              <a:t> offices, killing 12 cartoonists, editors, and police</a:t>
            </a:r>
          </a:p>
          <a:p>
            <a:r>
              <a:rPr lang="en-US" dirty="0" smtClean="0"/>
              <a:t>Shouted in Arabic, ‘God is Great!’</a:t>
            </a:r>
          </a:p>
          <a:p>
            <a:r>
              <a:rPr lang="en-US" dirty="0" smtClean="0"/>
              <a:t>Manhunt for shooters ended in brief stand-off and eventually their deaths.</a:t>
            </a:r>
          </a:p>
          <a:p>
            <a:endParaRPr lang="en-US" dirty="0" smtClean="0"/>
          </a:p>
        </p:txBody>
      </p:sp>
    </p:spTree>
    <p:extLst>
      <p:ext uri="{BB962C8B-B14F-4D97-AF65-F5344CB8AC3E}">
        <p14:creationId xmlns:p14="http://schemas.microsoft.com/office/powerpoint/2010/main" val="137479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Free Speech? </a:t>
            </a:r>
            <a:br>
              <a:rPr lang="en-US" dirty="0" smtClean="0"/>
            </a:br>
            <a:r>
              <a:rPr lang="en-US" dirty="0" smtClean="0"/>
              <a:t>Freedom to Offend?</a:t>
            </a:r>
            <a:endParaRPr lang="en-US" dirty="0"/>
          </a:p>
        </p:txBody>
      </p:sp>
      <p:pic>
        <p:nvPicPr>
          <p:cNvPr id="11" name="Content Placeholder 10" descr="b6yh7dfieaac88h.jpg"/>
          <p:cNvPicPr>
            <a:picLocks noGrp="1" noChangeAspect="1"/>
          </p:cNvPicPr>
          <p:nvPr>
            <p:ph idx="1"/>
          </p:nvPr>
        </p:nvPicPr>
        <p:blipFill>
          <a:blip r:embed="rId2">
            <a:extLst>
              <a:ext uri="{28A0092B-C50C-407E-A947-70E740481C1C}">
                <a14:useLocalDpi xmlns:a14="http://schemas.microsoft.com/office/drawing/2010/main" val="0"/>
              </a:ext>
            </a:extLst>
          </a:blip>
          <a:srcRect l="-57205" r="-57205"/>
          <a:stretch>
            <a:fillRect/>
          </a:stretch>
        </p:blipFill>
        <p:spPr>
          <a:xfrm>
            <a:off x="779463" y="1828800"/>
            <a:ext cx="7583487" cy="4297363"/>
          </a:xfrm>
        </p:spPr>
      </p:pic>
    </p:spTree>
    <p:extLst>
      <p:ext uri="{BB962C8B-B14F-4D97-AF65-F5344CB8AC3E}">
        <p14:creationId xmlns:p14="http://schemas.microsoft.com/office/powerpoint/2010/main" val="222409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fa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0"/>
            <a:ext cx="5407096" cy="6858000"/>
          </a:xfrm>
          <a:prstGeom prst="rect">
            <a:avLst/>
          </a:prstGeom>
        </p:spPr>
      </p:pic>
    </p:spTree>
    <p:extLst>
      <p:ext uri="{BB962C8B-B14F-4D97-AF65-F5344CB8AC3E}">
        <p14:creationId xmlns:p14="http://schemas.microsoft.com/office/powerpoint/2010/main" val="241998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Ethical Implications of Satire</a:t>
            </a:r>
            <a:endParaRPr lang="en-US" dirty="0"/>
          </a:p>
        </p:txBody>
      </p:sp>
      <p:pic>
        <p:nvPicPr>
          <p:cNvPr id="6" name="Content Placeholder 5" descr="breveon95-61c34.jpg"/>
          <p:cNvPicPr>
            <a:picLocks noGrp="1" noChangeAspect="1"/>
          </p:cNvPicPr>
          <p:nvPr>
            <p:ph sz="half" idx="1"/>
          </p:nvPr>
        </p:nvPicPr>
        <p:blipFill>
          <a:blip r:embed="rId2">
            <a:extLst>
              <a:ext uri="{28A0092B-C50C-407E-A947-70E740481C1C}">
                <a14:useLocalDpi xmlns:a14="http://schemas.microsoft.com/office/drawing/2010/main" val="0"/>
              </a:ext>
            </a:extLst>
          </a:blip>
          <a:srcRect l="-3195" r="-3195"/>
          <a:stretch>
            <a:fillRect/>
          </a:stretch>
        </p:blipFill>
        <p:spPr/>
      </p:pic>
      <p:sp>
        <p:nvSpPr>
          <p:cNvPr id="5" name="Content Placeholder 4"/>
          <p:cNvSpPr>
            <a:spLocks noGrp="1"/>
          </p:cNvSpPr>
          <p:nvPr>
            <p:ph sz="half" idx="2"/>
          </p:nvPr>
        </p:nvSpPr>
        <p:spPr/>
        <p:txBody>
          <a:bodyPr/>
          <a:lstStyle/>
          <a:p>
            <a:r>
              <a:rPr lang="en-US" dirty="0" smtClean="0"/>
              <a:t>Given that the Rwandan genocide happened as a direct result of propaganda distributed via media, could this cause more violence?</a:t>
            </a:r>
          </a:p>
          <a:p>
            <a:pPr marL="0" indent="0">
              <a:buNone/>
            </a:pPr>
            <a:endParaRPr lang="en-US" dirty="0" smtClean="0"/>
          </a:p>
        </p:txBody>
      </p:sp>
    </p:spTree>
    <p:extLst>
      <p:ext uri="{BB962C8B-B14F-4D97-AF65-F5344CB8AC3E}">
        <p14:creationId xmlns:p14="http://schemas.microsoft.com/office/powerpoint/2010/main" val="174957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Freedom</a:t>
            </a:r>
            <a:endParaRPr lang="en-US" dirty="0"/>
          </a:p>
        </p:txBody>
      </p:sp>
      <p:pic>
        <p:nvPicPr>
          <p:cNvPr id="7" name="Content Placeholder 6" descr="0a191790-991f-11e4-8b8c-add1b83b6fd2_Feggo-Homage-to-Charlie-Hebdo-2-2.jpg"/>
          <p:cNvPicPr>
            <a:picLocks noGrp="1" noChangeAspect="1"/>
          </p:cNvPicPr>
          <p:nvPr>
            <p:ph sz="half" idx="1"/>
          </p:nvPr>
        </p:nvPicPr>
        <p:blipFill>
          <a:blip r:embed="rId2">
            <a:extLst>
              <a:ext uri="{28A0092B-C50C-407E-A947-70E740481C1C}">
                <a14:useLocalDpi xmlns:a14="http://schemas.microsoft.com/office/drawing/2010/main" val="0"/>
              </a:ext>
            </a:extLst>
          </a:blip>
          <a:srcRect t="-13871" b="-13871"/>
          <a:stretch>
            <a:fillRect/>
          </a:stretch>
        </p:blipFill>
        <p:spPr>
          <a:xfrm>
            <a:off x="207963" y="922587"/>
            <a:ext cx="4461544" cy="5224235"/>
          </a:xfrm>
        </p:spPr>
      </p:pic>
      <p:pic>
        <p:nvPicPr>
          <p:cNvPr id="10" name="Content Placeholder 9" descr="resize.png"/>
          <p:cNvPicPr>
            <a:picLocks noGrp="1" noChangeAspect="1"/>
          </p:cNvPicPr>
          <p:nvPr>
            <p:ph sz="half" idx="2"/>
          </p:nvPr>
        </p:nvPicPr>
        <p:blipFill>
          <a:blip r:embed="rId3">
            <a:extLst>
              <a:ext uri="{28A0092B-C50C-407E-A947-70E740481C1C}">
                <a14:useLocalDpi xmlns:a14="http://schemas.microsoft.com/office/drawing/2010/main" val="0"/>
              </a:ext>
            </a:extLst>
          </a:blip>
          <a:srcRect t="-10353" b="-10353"/>
          <a:stretch>
            <a:fillRect/>
          </a:stretch>
        </p:blipFill>
        <p:spPr>
          <a:xfrm>
            <a:off x="4796791" y="2082800"/>
            <a:ext cx="4264256" cy="5138611"/>
          </a:xfrm>
        </p:spPr>
      </p:pic>
    </p:spTree>
    <p:extLst>
      <p:ext uri="{BB962C8B-B14F-4D97-AF65-F5344CB8AC3E}">
        <p14:creationId xmlns:p14="http://schemas.microsoft.com/office/powerpoint/2010/main" val="93984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50"/>
            <a:ext cx="8229600" cy="1316924"/>
          </a:xfrm>
        </p:spPr>
        <p:txBody>
          <a:bodyPr wrap="square" lIns="91440" tIns="45720" rIns="91440" bIns="45720" numCol="1" anchorCtr="0" compatLnSpc="1">
            <a:prstTxWarp prst="textNoShape">
              <a:avLst/>
            </a:prstTxWarp>
          </a:bodyPr>
          <a:lstStyle/>
          <a:p>
            <a:pPr eaLnBrk="1" hangingPunct="1"/>
            <a:r>
              <a:rPr lang="en-US" sz="4000" dirty="0" smtClean="0">
                <a:latin typeface="Consolas" charset="0"/>
              </a:rPr>
              <a:t>Jefferson </a:t>
            </a:r>
            <a:r>
              <a:rPr lang="en-US" sz="4000" dirty="0">
                <a:latin typeface="Consolas" charset="0"/>
              </a:rPr>
              <a:t>&amp;</a:t>
            </a:r>
            <a:r>
              <a:rPr lang="en-US" sz="4000" dirty="0" smtClean="0">
                <a:latin typeface="Consolas" charset="0"/>
              </a:rPr>
              <a:t> Madison: </a:t>
            </a:r>
            <a:br>
              <a:rPr lang="en-US" sz="4000" dirty="0" smtClean="0">
                <a:latin typeface="Consolas" charset="0"/>
              </a:rPr>
            </a:br>
            <a:r>
              <a:rPr lang="ja-JP" altLang="en-US" sz="4000" dirty="0" smtClean="0">
                <a:latin typeface="Consolas" charset="0"/>
              </a:rPr>
              <a:t>‘</a:t>
            </a:r>
            <a:r>
              <a:rPr lang="en-US" altLang="ja-JP" sz="4000" dirty="0" smtClean="0">
                <a:latin typeface="Consolas" charset="0"/>
              </a:rPr>
              <a:t>K</a:t>
            </a:r>
            <a:r>
              <a:rPr lang="en-US" sz="4000" dirty="0" smtClean="0">
                <a:latin typeface="Consolas" charset="0"/>
              </a:rPr>
              <a:t>eep </a:t>
            </a:r>
            <a:r>
              <a:rPr lang="ja-JP" altLang="en-US" sz="4000" dirty="0">
                <a:latin typeface="Consolas" charset="0"/>
              </a:rPr>
              <a:t>‘</a:t>
            </a:r>
            <a:r>
              <a:rPr lang="en-US" sz="4000" dirty="0" err="1">
                <a:latin typeface="Consolas" charset="0"/>
              </a:rPr>
              <a:t>em</a:t>
            </a:r>
            <a:r>
              <a:rPr lang="en-US" sz="4000" dirty="0">
                <a:latin typeface="Consolas" charset="0"/>
              </a:rPr>
              <a:t> separate!</a:t>
            </a:r>
            <a:r>
              <a:rPr lang="ja-JP" altLang="en-US" sz="4000" dirty="0">
                <a:latin typeface="Consolas" charset="0"/>
              </a:rPr>
              <a:t>’</a:t>
            </a:r>
            <a:endParaRPr lang="en-US" sz="4000" dirty="0">
              <a:latin typeface="Consolas" charset="0"/>
            </a:endParaRPr>
          </a:p>
        </p:txBody>
      </p:sp>
      <p:sp>
        <p:nvSpPr>
          <p:cNvPr id="4" name="Content Placeholder 3"/>
          <p:cNvSpPr>
            <a:spLocks noGrp="1"/>
          </p:cNvSpPr>
          <p:nvPr>
            <p:ph sz="half" idx="2"/>
          </p:nvPr>
        </p:nvSpPr>
        <p:spPr>
          <a:xfrm>
            <a:off x="4812851" y="1528574"/>
            <a:ext cx="4038600" cy="5103080"/>
          </a:xfrm>
        </p:spPr>
        <p:txBody>
          <a:bodyPr>
            <a:noAutofit/>
          </a:bodyPr>
          <a:lstStyle/>
          <a:p>
            <a:pPr marL="411480" eaLnBrk="1" fontAlgn="auto" hangingPunct="1">
              <a:spcAft>
                <a:spcPts val="0"/>
              </a:spcAft>
              <a:buFont typeface="Wingdings"/>
              <a:buChar char=""/>
              <a:defRPr/>
            </a:pPr>
            <a:r>
              <a:rPr lang="en-US" sz="2700" dirty="0" smtClean="0">
                <a:ea typeface="+mn-ea"/>
              </a:rPr>
              <a:t>Reaction to the Church of England</a:t>
            </a:r>
          </a:p>
          <a:p>
            <a:pPr marL="411480" eaLnBrk="1" fontAlgn="auto" hangingPunct="1">
              <a:spcAft>
                <a:spcPts val="0"/>
              </a:spcAft>
              <a:buFont typeface="Wingdings"/>
              <a:buChar char=""/>
              <a:defRPr/>
            </a:pPr>
            <a:r>
              <a:rPr lang="en-US" sz="2700" dirty="0" smtClean="0">
                <a:ea typeface="+mn-ea"/>
              </a:rPr>
              <a:t>Jefferson believed in the secularity of government</a:t>
            </a:r>
          </a:p>
          <a:p>
            <a:pPr marL="411480" eaLnBrk="1" fontAlgn="auto" hangingPunct="1">
              <a:spcAft>
                <a:spcPts val="0"/>
              </a:spcAft>
              <a:buFont typeface="Wingdings"/>
              <a:buChar char=""/>
              <a:defRPr/>
            </a:pPr>
            <a:r>
              <a:rPr lang="en-US" sz="2700" dirty="0" smtClean="0">
                <a:ea typeface="+mn-ea"/>
              </a:rPr>
              <a:t>Immigration to America spurred in part by desire to worship independent of government interference</a:t>
            </a:r>
            <a:endParaRPr lang="en-US" sz="2700" dirty="0">
              <a:ea typeface="+mn-ea"/>
            </a:endParaRPr>
          </a:p>
        </p:txBody>
      </p:sp>
      <p:pic>
        <p:nvPicPr>
          <p:cNvPr id="34820" name="Content Placeholder 6" descr="dbp[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905000"/>
            <a:ext cx="4267200" cy="3733800"/>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First Amendment Survey</a:t>
            </a:r>
            <a:endParaRPr lang="en-US" dirty="0"/>
          </a:p>
        </p:txBody>
      </p:sp>
      <p:sp>
        <p:nvSpPr>
          <p:cNvPr id="3" name="Content Placeholder 2"/>
          <p:cNvSpPr>
            <a:spLocks noGrp="1"/>
          </p:cNvSpPr>
          <p:nvPr>
            <p:ph sz="half" idx="1"/>
          </p:nvPr>
        </p:nvSpPr>
        <p:spPr/>
        <p:txBody>
          <a:bodyPr/>
          <a:lstStyle/>
          <a:p>
            <a:r>
              <a:rPr lang="en-US" dirty="0" smtClean="0"/>
              <a:t>Survey conducted by the First Amendment Center in partnership with the </a:t>
            </a:r>
            <a:r>
              <a:rPr lang="en-US" dirty="0" err="1" smtClean="0"/>
              <a:t>Newseum</a:t>
            </a:r>
            <a:r>
              <a:rPr lang="en-US" dirty="0" smtClean="0"/>
              <a:t> Institute</a:t>
            </a:r>
          </a:p>
          <a:p>
            <a:r>
              <a:rPr lang="en-US" dirty="0" smtClean="0"/>
              <a:t>The survey has been conducted 17 times </a:t>
            </a:r>
          </a:p>
          <a:p>
            <a:r>
              <a:rPr lang="en-US" dirty="0" smtClean="0"/>
              <a:t>National sample of 1,006 Americans</a:t>
            </a:r>
          </a:p>
          <a:p>
            <a:pPr marL="0" indent="0">
              <a:buNone/>
            </a:pPr>
            <a:endParaRPr lang="en-US" dirty="0"/>
          </a:p>
        </p:txBody>
      </p:sp>
      <p:pic>
        <p:nvPicPr>
          <p:cNvPr id="7" name="Content Placeholder 6" descr="First-Amendment-Slider-A.jpg"/>
          <p:cNvPicPr>
            <a:picLocks noGrp="1" noChangeAspect="1"/>
          </p:cNvPicPr>
          <p:nvPr>
            <p:ph sz="half" idx="2"/>
          </p:nvPr>
        </p:nvPicPr>
        <p:blipFill>
          <a:blip r:embed="rId2">
            <a:extLst>
              <a:ext uri="{28A0092B-C50C-407E-A947-70E740481C1C}">
                <a14:useLocalDpi xmlns:a14="http://schemas.microsoft.com/office/drawing/2010/main" val="0"/>
              </a:ext>
            </a:extLst>
          </a:blip>
          <a:srcRect t="-34791" b="-34791"/>
          <a:stretch>
            <a:fillRect/>
          </a:stretch>
        </p:blipFill>
        <p:spPr/>
      </p:pic>
    </p:spTree>
    <p:extLst>
      <p:ext uri="{BB962C8B-B14F-4D97-AF65-F5344CB8AC3E}">
        <p14:creationId xmlns:p14="http://schemas.microsoft.com/office/powerpoint/2010/main" val="151940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5-02-18 at 10.29.36 AM.png"/>
          <p:cNvPicPr>
            <a:picLocks noGrp="1" noChangeAspect="1"/>
          </p:cNvPicPr>
          <p:nvPr>
            <p:ph idx="4294967295"/>
          </p:nvPr>
        </p:nvPicPr>
        <p:blipFill>
          <a:blip r:embed="rId2">
            <a:extLst>
              <a:ext uri="{28A0092B-C50C-407E-A947-70E740481C1C}">
                <a14:useLocalDpi xmlns:a14="http://schemas.microsoft.com/office/drawing/2010/main" val="0"/>
              </a:ext>
            </a:extLst>
          </a:blip>
          <a:srcRect l="-11136" r="-11136"/>
          <a:stretch>
            <a:fillRect/>
          </a:stretch>
        </p:blipFill>
        <p:spPr>
          <a:xfrm>
            <a:off x="0" y="169333"/>
            <a:ext cx="9144000" cy="6498167"/>
          </a:xfrm>
        </p:spPr>
      </p:pic>
    </p:spTree>
    <p:extLst>
      <p:ext uri="{BB962C8B-B14F-4D97-AF65-F5344CB8AC3E}">
        <p14:creationId xmlns:p14="http://schemas.microsoft.com/office/powerpoint/2010/main" val="2334253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interest</a:t>
            </a:r>
            <a:endParaRPr lang="en-US" dirty="0"/>
          </a:p>
        </p:txBody>
      </p:sp>
      <p:pic>
        <p:nvPicPr>
          <p:cNvPr id="4" name="Content Placeholder 3" descr="Screen Shot 2015-02-18 at 10.23.06 AM.png"/>
          <p:cNvPicPr>
            <a:picLocks noGrp="1" noChangeAspect="1"/>
          </p:cNvPicPr>
          <p:nvPr>
            <p:ph idx="1"/>
          </p:nvPr>
        </p:nvPicPr>
        <p:blipFill>
          <a:blip r:embed="rId2">
            <a:extLst>
              <a:ext uri="{28A0092B-C50C-407E-A947-70E740481C1C}">
                <a14:useLocalDpi xmlns:a14="http://schemas.microsoft.com/office/drawing/2010/main" val="0"/>
              </a:ext>
            </a:extLst>
          </a:blip>
          <a:srcRect t="1380" b="1380"/>
          <a:stretch>
            <a:fillRect/>
          </a:stretch>
        </p:blipFill>
        <p:spPr/>
      </p:pic>
    </p:spTree>
    <p:extLst>
      <p:ext uri="{BB962C8B-B14F-4D97-AF65-F5344CB8AC3E}">
        <p14:creationId xmlns:p14="http://schemas.microsoft.com/office/powerpoint/2010/main" val="449047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18 at 10.25.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774700"/>
            <a:ext cx="8470900" cy="5295900"/>
          </a:xfrm>
          <a:prstGeom prst="rect">
            <a:avLst/>
          </a:prstGeom>
        </p:spPr>
      </p:pic>
    </p:spTree>
    <p:extLst>
      <p:ext uri="{BB962C8B-B14F-4D97-AF65-F5344CB8AC3E}">
        <p14:creationId xmlns:p14="http://schemas.microsoft.com/office/powerpoint/2010/main" val="4244578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8 at 10.25.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571500"/>
            <a:ext cx="8736694" cy="5736167"/>
          </a:xfrm>
          <a:prstGeom prst="rect">
            <a:avLst/>
          </a:prstGeom>
        </p:spPr>
      </p:pic>
    </p:spTree>
    <p:extLst>
      <p:ext uri="{BB962C8B-B14F-4D97-AF65-F5344CB8AC3E}">
        <p14:creationId xmlns:p14="http://schemas.microsoft.com/office/powerpoint/2010/main" val="220484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8 at 10.26.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47395"/>
          </a:xfrm>
          <a:prstGeom prst="rect">
            <a:avLst/>
          </a:prstGeom>
        </p:spPr>
      </p:pic>
    </p:spTree>
    <p:extLst>
      <p:ext uri="{BB962C8B-B14F-4D97-AF65-F5344CB8AC3E}">
        <p14:creationId xmlns:p14="http://schemas.microsoft.com/office/powerpoint/2010/main" val="270687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8 at 10.2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863600"/>
            <a:ext cx="7937500" cy="5130800"/>
          </a:xfrm>
          <a:prstGeom prst="rect">
            <a:avLst/>
          </a:prstGeom>
        </p:spPr>
      </p:pic>
    </p:spTree>
    <p:extLst>
      <p:ext uri="{BB962C8B-B14F-4D97-AF65-F5344CB8AC3E}">
        <p14:creationId xmlns:p14="http://schemas.microsoft.com/office/powerpoint/2010/main" val="95613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eaLnBrk="1" fontAlgn="auto" hangingPunct="1">
              <a:spcAft>
                <a:spcPts val="0"/>
              </a:spcAft>
              <a:defRPr/>
            </a:pPr>
            <a:r>
              <a:rPr lang="en-US" sz="4000" dirty="0" smtClean="0">
                <a:solidFill>
                  <a:schemeClr val="tx2">
                    <a:satMod val="200000"/>
                  </a:schemeClr>
                </a:solidFill>
                <a:ea typeface="+mj-ea"/>
              </a:rPr>
              <a:t>Abuses and Issues</a:t>
            </a:r>
            <a:endParaRPr lang="en-US" sz="4000" dirty="0">
              <a:solidFill>
                <a:schemeClr val="tx2">
                  <a:satMod val="200000"/>
                </a:schemeClr>
              </a:solidFill>
              <a:ea typeface="+mj-ea"/>
            </a:endParaRPr>
          </a:p>
        </p:txBody>
      </p:sp>
      <p:sp>
        <p:nvSpPr>
          <p:cNvPr id="35843" name="Content Placeholder 3"/>
          <p:cNvSpPr>
            <a:spLocks noGrp="1"/>
          </p:cNvSpPr>
          <p:nvPr>
            <p:ph sz="half" idx="2"/>
          </p:nvPr>
        </p:nvSpPr>
        <p:spPr>
          <a:xfrm>
            <a:off x="5486400" y="1770063"/>
            <a:ext cx="3208338" cy="4865902"/>
          </a:xfrm>
        </p:spPr>
        <p:txBody>
          <a:bodyPr>
            <a:noAutofit/>
          </a:bodyPr>
          <a:lstStyle/>
          <a:p>
            <a:pPr eaLnBrk="1" hangingPunct="1"/>
            <a:r>
              <a:rPr lang="en-US" sz="3200" dirty="0">
                <a:latin typeface="Corbel" charset="0"/>
              </a:rPr>
              <a:t>Public School issues</a:t>
            </a:r>
          </a:p>
          <a:p>
            <a:pPr eaLnBrk="1" hangingPunct="1"/>
            <a:r>
              <a:rPr lang="en-US" sz="3200" dirty="0">
                <a:latin typeface="Corbel" charset="0"/>
              </a:rPr>
              <a:t>Public prayer issues</a:t>
            </a:r>
          </a:p>
          <a:p>
            <a:pPr eaLnBrk="1" hangingPunct="1"/>
            <a:r>
              <a:rPr lang="en-US" sz="3200" dirty="0">
                <a:latin typeface="Corbel" charset="0"/>
              </a:rPr>
              <a:t>Public art/monuments on government grounds</a:t>
            </a:r>
          </a:p>
        </p:txBody>
      </p:sp>
      <p:pic>
        <p:nvPicPr>
          <p:cNvPr id="35844" name="Content Placeholder 6" descr="undergod[1].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530565"/>
            <a:ext cx="5181600" cy="51054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Limits to 1A Application</a:t>
            </a:r>
            <a:endParaRPr lang="en-US" sz="4000" dirty="0"/>
          </a:p>
        </p:txBody>
      </p:sp>
      <p:sp>
        <p:nvSpPr>
          <p:cNvPr id="3" name="Content Placeholder 2"/>
          <p:cNvSpPr>
            <a:spLocks noGrp="1"/>
          </p:cNvSpPr>
          <p:nvPr>
            <p:ph sz="half" idx="1"/>
          </p:nvPr>
        </p:nvSpPr>
        <p:spPr/>
        <p:txBody>
          <a:bodyPr>
            <a:normAutofit/>
          </a:bodyPr>
          <a:lstStyle/>
          <a:p>
            <a:r>
              <a:rPr lang="en-US" sz="3200" dirty="0" smtClean="0"/>
              <a:t>“Congress shall make no law…”</a:t>
            </a:r>
          </a:p>
          <a:p>
            <a:r>
              <a:rPr lang="en-US" sz="3200" dirty="0" smtClean="0"/>
              <a:t>Legal reach limited to public entities</a:t>
            </a:r>
          </a:p>
          <a:p>
            <a:r>
              <a:rPr lang="en-US" sz="3200" dirty="0" smtClean="0"/>
              <a:t>Private schools not covered</a:t>
            </a:r>
            <a:endParaRPr lang="en-US" sz="3200" dirty="0"/>
          </a:p>
        </p:txBody>
      </p:sp>
      <p:pic>
        <p:nvPicPr>
          <p:cNvPr id="5" name="Content Placeholder 4" descr="first-amendment.jpg"/>
          <p:cNvPicPr>
            <a:picLocks noGrp="1" noChangeAspect="1"/>
          </p:cNvPicPr>
          <p:nvPr>
            <p:ph sz="half" idx="2"/>
          </p:nvPr>
        </p:nvPicPr>
        <p:blipFill>
          <a:blip r:embed="rId2">
            <a:extLst>
              <a:ext uri="{28A0092B-C50C-407E-A947-70E740481C1C}">
                <a14:useLocalDpi xmlns:a14="http://schemas.microsoft.com/office/drawing/2010/main" val="0"/>
              </a:ext>
            </a:extLst>
          </a:blip>
          <a:srcRect l="16440" r="16440"/>
          <a:stretch>
            <a:fillRect/>
          </a:stretch>
        </p:blipFill>
        <p:spPr>
          <a:xfrm>
            <a:off x="4562209" y="1593635"/>
            <a:ext cx="4352456" cy="4905375"/>
          </a:xfrm>
        </p:spPr>
      </p:pic>
    </p:spTree>
    <p:extLst>
      <p:ext uri="{BB962C8B-B14F-4D97-AF65-F5344CB8AC3E}">
        <p14:creationId xmlns:p14="http://schemas.microsoft.com/office/powerpoint/2010/main" val="7493026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7583488" cy="1432793"/>
          </a:xfrm>
        </p:spPr>
        <p:txBody>
          <a:bodyPr>
            <a:normAutofit/>
          </a:bodyPr>
          <a:lstStyle/>
          <a:p>
            <a:r>
              <a:rPr lang="en-US" sz="3600" dirty="0" smtClean="0"/>
              <a:t>Ethics: </a:t>
            </a:r>
            <a:br>
              <a:rPr lang="en-US" sz="3600" dirty="0" smtClean="0"/>
            </a:br>
            <a:r>
              <a:rPr lang="en-US" sz="3600" dirty="0" smtClean="0"/>
              <a:t>system of moral principles</a:t>
            </a:r>
            <a:endParaRPr lang="en-US" sz="3600" dirty="0"/>
          </a:p>
        </p:txBody>
      </p:sp>
      <p:sp>
        <p:nvSpPr>
          <p:cNvPr id="4" name="Content Placeholder 3"/>
          <p:cNvSpPr>
            <a:spLocks noGrp="1"/>
          </p:cNvSpPr>
          <p:nvPr>
            <p:ph sz="half" idx="1"/>
          </p:nvPr>
        </p:nvSpPr>
        <p:spPr>
          <a:xfrm>
            <a:off x="457200" y="1773936"/>
            <a:ext cx="3429000" cy="4623816"/>
          </a:xfrm>
        </p:spPr>
        <p:txBody>
          <a:bodyPr>
            <a:normAutofit/>
          </a:bodyPr>
          <a:lstStyle/>
          <a:p>
            <a:r>
              <a:rPr lang="en-US" sz="3200" dirty="0" smtClean="0"/>
              <a:t>Concern for Self</a:t>
            </a:r>
          </a:p>
          <a:p>
            <a:r>
              <a:rPr lang="en-US" sz="3200" dirty="0" smtClean="0"/>
              <a:t>Concern for Other</a:t>
            </a:r>
          </a:p>
          <a:p>
            <a:r>
              <a:rPr lang="en-US" sz="3200" dirty="0" smtClean="0"/>
              <a:t>Concern for all—(</a:t>
            </a:r>
            <a:r>
              <a:rPr lang="en-US" sz="3200" dirty="0" err="1" smtClean="0"/>
              <a:t>i.e.,“society</a:t>
            </a:r>
            <a:r>
              <a:rPr lang="en-US" sz="3200" dirty="0" smtClean="0"/>
              <a:t>”)</a:t>
            </a:r>
            <a:endParaRPr lang="en-US" sz="3200" dirty="0"/>
          </a:p>
        </p:txBody>
      </p:sp>
      <p:pic>
        <p:nvPicPr>
          <p:cNvPr id="10" name="Content Placeholder 9" descr="ethics-question1[1].jpg"/>
          <p:cNvPicPr>
            <a:picLocks noGrp="1" noChangeAspect="1"/>
          </p:cNvPicPr>
          <p:nvPr>
            <p:ph sz="half" idx="2"/>
          </p:nvPr>
        </p:nvPicPr>
        <p:blipFill>
          <a:blip r:embed="rId2" cstate="print"/>
          <a:stretch>
            <a:fillRect/>
          </a:stretch>
        </p:blipFill>
        <p:spPr>
          <a:xfrm>
            <a:off x="3810000" y="2438400"/>
            <a:ext cx="5029200" cy="4038600"/>
          </a:xfrm>
        </p:spPr>
      </p:pic>
    </p:spTree>
    <p:extLst>
      <p:ext uri="{BB962C8B-B14F-4D97-AF65-F5344CB8AC3E}">
        <p14:creationId xmlns:p14="http://schemas.microsoft.com/office/powerpoint/2010/main" val="276857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Libertarianism + </a:t>
            </a:r>
            <a:r>
              <a:rPr lang="en-US" dirty="0" err="1" smtClean="0"/>
              <a:t>Communitarianism</a:t>
            </a:r>
            <a:endParaRPr lang="en-US" dirty="0"/>
          </a:p>
        </p:txBody>
      </p:sp>
      <p:pic>
        <p:nvPicPr>
          <p:cNvPr id="5" name="Content Placeholder 4" descr="885047[1].gif"/>
          <p:cNvPicPr>
            <a:picLocks noGrp="1" noChangeAspect="1"/>
          </p:cNvPicPr>
          <p:nvPr>
            <p:ph sz="half" idx="1"/>
          </p:nvPr>
        </p:nvPicPr>
        <p:blipFill>
          <a:blip r:embed="rId2" cstate="print"/>
          <a:stretch>
            <a:fillRect/>
          </a:stretch>
        </p:blipFill>
        <p:spPr>
          <a:xfrm>
            <a:off x="228600" y="1828800"/>
            <a:ext cx="4495800" cy="4648200"/>
          </a:xfrm>
        </p:spPr>
      </p:pic>
      <p:sp>
        <p:nvSpPr>
          <p:cNvPr id="4" name="Content Placeholder 3"/>
          <p:cNvSpPr>
            <a:spLocks noGrp="1"/>
          </p:cNvSpPr>
          <p:nvPr>
            <p:ph sz="half" idx="2"/>
          </p:nvPr>
        </p:nvSpPr>
        <p:spPr/>
        <p:txBody>
          <a:bodyPr>
            <a:normAutofit fontScale="92500" lnSpcReduction="10000"/>
          </a:bodyPr>
          <a:lstStyle/>
          <a:p>
            <a:r>
              <a:rPr lang="en-US" b="1" dirty="0" smtClean="0"/>
              <a:t>Libertarian ethics</a:t>
            </a:r>
            <a:r>
              <a:rPr lang="en-US" dirty="0" smtClean="0"/>
              <a:t>: driven by individual concern; amoral (inasmuch as decisions are made </a:t>
            </a:r>
            <a:r>
              <a:rPr lang="en-US" dirty="0" err="1" smtClean="0"/>
              <a:t>situationally</a:t>
            </a:r>
            <a:r>
              <a:rPr lang="en-US" dirty="0" smtClean="0"/>
              <a:t> and not on universalist moral judgment); seeks liberation and autonomy; emphasizes </a:t>
            </a:r>
            <a:r>
              <a:rPr lang="en-US" dirty="0" err="1" smtClean="0"/>
              <a:t>particularism</a:t>
            </a:r>
            <a:endParaRPr lang="en-US" dirty="0" smtClean="0"/>
          </a:p>
          <a:p>
            <a:r>
              <a:rPr lang="en-US" b="1" dirty="0" smtClean="0"/>
              <a:t>Communitarian ethics</a:t>
            </a:r>
            <a:r>
              <a:rPr lang="en-US" dirty="0" smtClean="0"/>
              <a:t>: driven by community or collective concern; utilizes socially agreed-upon moral virtues; emphasizes advancement of collective</a:t>
            </a:r>
          </a:p>
          <a:p>
            <a:pPr>
              <a:buNone/>
            </a:pPr>
            <a:endParaRPr lang="en-US" dirty="0"/>
          </a:p>
        </p:txBody>
      </p:sp>
    </p:spTree>
    <p:extLst>
      <p:ext uri="{BB962C8B-B14F-4D97-AF65-F5344CB8AC3E}">
        <p14:creationId xmlns:p14="http://schemas.microsoft.com/office/powerpoint/2010/main" val="234331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Kohlberg on moral development</a:t>
            </a:r>
            <a:endParaRPr lang="en-US" dirty="0"/>
          </a:p>
        </p:txBody>
      </p:sp>
      <p:pic>
        <p:nvPicPr>
          <p:cNvPr id="5" name="Content Placeholder 4" descr="ethics[1].jpg"/>
          <p:cNvPicPr>
            <a:picLocks noGrp="1" noChangeAspect="1"/>
          </p:cNvPicPr>
          <p:nvPr>
            <p:ph sz="half" idx="1"/>
          </p:nvPr>
        </p:nvPicPr>
        <p:blipFill>
          <a:blip r:embed="rId2" cstate="print">
            <a:duotone>
              <a:prstClr val="black"/>
              <a:schemeClr val="accent1">
                <a:tint val="45000"/>
                <a:satMod val="400000"/>
              </a:schemeClr>
            </a:duotone>
          </a:blip>
          <a:stretch>
            <a:fillRect/>
          </a:stretch>
        </p:blipFill>
        <p:spPr>
          <a:xfrm>
            <a:off x="228600" y="1752600"/>
            <a:ext cx="4572000" cy="4572000"/>
          </a:xfrm>
        </p:spPr>
      </p:pic>
      <p:sp>
        <p:nvSpPr>
          <p:cNvPr id="4" name="Content Placeholder 3"/>
          <p:cNvSpPr>
            <a:spLocks noGrp="1"/>
          </p:cNvSpPr>
          <p:nvPr>
            <p:ph sz="half" idx="2"/>
          </p:nvPr>
        </p:nvSpPr>
        <p:spPr/>
        <p:txBody>
          <a:bodyPr>
            <a:normAutofit/>
          </a:bodyPr>
          <a:lstStyle/>
          <a:p>
            <a:r>
              <a:rPr lang="en-US" b="1" dirty="0" smtClean="0"/>
              <a:t>Pre-conventional</a:t>
            </a:r>
            <a:r>
              <a:rPr lang="en-US" dirty="0" smtClean="0"/>
              <a:t>: 1. obedience and punishment avoidance; 2. self interest</a:t>
            </a:r>
          </a:p>
          <a:p>
            <a:r>
              <a:rPr lang="en-US" b="1" dirty="0" smtClean="0"/>
              <a:t>Conventional</a:t>
            </a:r>
            <a:r>
              <a:rPr lang="en-US" dirty="0" smtClean="0"/>
              <a:t>: 3. interpersonal accord/conformity; 4. law and order morality;</a:t>
            </a:r>
          </a:p>
          <a:p>
            <a:r>
              <a:rPr lang="en-US" b="1" dirty="0" smtClean="0"/>
              <a:t>Post-conventional</a:t>
            </a:r>
            <a:r>
              <a:rPr lang="en-US" dirty="0" smtClean="0"/>
              <a:t>: 5. Social contract (value differing viewpoints); 6. Universal ethical principles/principled conscience</a:t>
            </a:r>
            <a:endParaRPr lang="en-US" dirty="0"/>
          </a:p>
        </p:txBody>
      </p:sp>
    </p:spTree>
    <p:extLst>
      <p:ext uri="{BB962C8B-B14F-4D97-AF65-F5344CB8AC3E}">
        <p14:creationId xmlns:p14="http://schemas.microsoft.com/office/powerpoint/2010/main" val="259745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445</TotalTime>
  <Words>1419</Words>
  <Application>Microsoft Macintosh PowerPoint</Application>
  <PresentationFormat>On-screen Show (4:3)</PresentationFormat>
  <Paragraphs>149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Precedent</vt:lpstr>
      <vt:lpstr>Congress shall make no law</vt:lpstr>
      <vt:lpstr>Congress shall make no law…</vt:lpstr>
      <vt:lpstr>The Establishment Clause</vt:lpstr>
      <vt:lpstr>Jefferson &amp; Madison:  ‘Keep ‘em separate!’</vt:lpstr>
      <vt:lpstr>Abuses and Issues</vt:lpstr>
      <vt:lpstr>Limits to 1A Application</vt:lpstr>
      <vt:lpstr>Ethics:  system of moral principles</vt:lpstr>
      <vt:lpstr>Libertarianism + Communitarianism</vt:lpstr>
      <vt:lpstr>Kohlberg on moral development</vt:lpstr>
      <vt:lpstr>Why we study both law and ethics</vt:lpstr>
      <vt:lpstr>Case Study: Edward Snowden</vt:lpstr>
      <vt:lpstr>Some key First Amendment sites</vt:lpstr>
      <vt:lpstr>Saluting the Flag</vt:lpstr>
      <vt:lpstr>Infringement of civil rights</vt:lpstr>
      <vt:lpstr>Minersville School  District v. Gobitis (1940)</vt:lpstr>
      <vt:lpstr>At Issue</vt:lpstr>
      <vt:lpstr>At Issue</vt:lpstr>
      <vt:lpstr>The ruling</vt:lpstr>
      <vt:lpstr>Excerpts of arguments</vt:lpstr>
      <vt:lpstr>Excerpts of arguments</vt:lpstr>
      <vt:lpstr>Fallout from ruling</vt:lpstr>
      <vt:lpstr>West Virginia Board of Education v. Barnette (1943)</vt:lpstr>
      <vt:lpstr>West Virginia Board of Ed.  v. Barnette (1943) </vt:lpstr>
      <vt:lpstr>How the Court changed</vt:lpstr>
      <vt:lpstr>W. Virginia Board of Ed. v. Barnette</vt:lpstr>
      <vt:lpstr>W. Virginia Board of Ed. v. Barnette</vt:lpstr>
      <vt:lpstr>W. Virginia v. Barnette (1943) Ruling</vt:lpstr>
      <vt:lpstr>Why the change?</vt:lpstr>
      <vt:lpstr>Justice Robert Jackson wrote Majority Decision</vt:lpstr>
      <vt:lpstr>Justice Felix Frankfurter Wrote Dissent</vt:lpstr>
      <vt:lpstr>Deontological v. Consequentialist Ethics</vt:lpstr>
      <vt:lpstr>Ethics &amp; the  Church-State Wall</vt:lpstr>
      <vt:lpstr>Consequentialist ethics</vt:lpstr>
      <vt:lpstr>Charlie Hebdo,  Religion, Speech, &amp; Ethics</vt:lpstr>
      <vt:lpstr>1.7.15 Attack in Paris</vt:lpstr>
      <vt:lpstr>Free Speech?  Freedom to Offend?</vt:lpstr>
      <vt:lpstr>PowerPoint Presentation</vt:lpstr>
      <vt:lpstr>Ethical Implications of Satire</vt:lpstr>
      <vt:lpstr>The Cost of Freedom</vt:lpstr>
      <vt:lpstr>State of the First Amendment Survey</vt:lpstr>
      <vt:lpstr>PowerPoint Presentation</vt:lpstr>
      <vt:lpstr>Of interest</vt:lpstr>
      <vt:lpstr>PowerPoint Presentation</vt:lpstr>
      <vt:lpstr>PowerPoint Presentation</vt:lpstr>
      <vt:lpstr>PowerPoint Presentation</vt:lpstr>
      <vt:lpstr>PowerPoint Presentation</vt:lpstr>
    </vt:vector>
  </TitlesOfParts>
  <Company>BVU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shall make no law</dc:title>
  <dc:creator>Andrea Frantz</dc:creator>
  <cp:lastModifiedBy>Andrea Frantz</cp:lastModifiedBy>
  <cp:revision>34</cp:revision>
  <dcterms:created xsi:type="dcterms:W3CDTF">2013-02-11T16:18:08Z</dcterms:created>
  <dcterms:modified xsi:type="dcterms:W3CDTF">2015-02-18T16:38:19Z</dcterms:modified>
</cp:coreProperties>
</file>