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sldIdLst>
    <p:sldId id="256" r:id="rId2"/>
    <p:sldId id="257" r:id="rId3"/>
    <p:sldId id="278" r:id="rId4"/>
    <p:sldId id="268" r:id="rId5"/>
    <p:sldId id="258" r:id="rId6"/>
    <p:sldId id="259" r:id="rId7"/>
    <p:sldId id="260" r:id="rId8"/>
    <p:sldId id="261" r:id="rId9"/>
    <p:sldId id="262" r:id="rId10"/>
    <p:sldId id="270" r:id="rId11"/>
    <p:sldId id="269" r:id="rId12"/>
    <p:sldId id="263" r:id="rId13"/>
    <p:sldId id="264" r:id="rId14"/>
    <p:sldId id="279" r:id="rId15"/>
    <p:sldId id="280" r:id="rId16"/>
    <p:sldId id="271" r:id="rId17"/>
    <p:sldId id="272" r:id="rId18"/>
    <p:sldId id="273" r:id="rId19"/>
    <p:sldId id="265" r:id="rId20"/>
    <p:sldId id="266" r:id="rId21"/>
    <p:sldId id="274" r:id="rId22"/>
    <p:sldId id="275" r:id="rId23"/>
    <p:sldId id="276" r:id="rId24"/>
    <p:sldId id="277"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70D874D-5D7F-4742-8D7C-85309ACFD589}"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6B54-681C-4745-995F-889125F4A05B}"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0D874D-5D7F-4742-8D7C-85309ACFD589}"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0D874D-5D7F-4742-8D7C-85309ACFD589}" type="datetimeFigureOut">
              <a:rPr lang="en-US" smtClean="0"/>
              <a:t>4/24/15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0D874D-5D7F-4742-8D7C-85309ACFD589}"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0D874D-5D7F-4742-8D7C-85309ACFD589}" type="datetimeFigureOut">
              <a:rPr lang="en-US" smtClean="0"/>
              <a:t>4/24/15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6B54-681C-4745-995F-889125F4A0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0D874D-5D7F-4742-8D7C-85309ACFD589}"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0D874D-5D7F-4742-8D7C-85309ACFD589}" type="datetimeFigureOut">
              <a:rPr lang="en-US" smtClean="0"/>
              <a:t>4/24/15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0D874D-5D7F-4742-8D7C-85309ACFD589}" type="datetimeFigureOut">
              <a:rPr lang="en-US" smtClean="0"/>
              <a:t>4/24/15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D874D-5D7F-4742-8D7C-85309ACFD589}" type="datetimeFigureOut">
              <a:rPr lang="en-US" smtClean="0"/>
              <a:t>4/24/15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F6B54-681C-4745-995F-889125F4A0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70D874D-5D7F-4742-8D7C-85309ACFD589}" type="datetimeFigureOut">
              <a:rPr lang="en-US" smtClean="0"/>
              <a:t>4/24/15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F6B54-681C-4745-995F-889125F4A05B}"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70D874D-5D7F-4742-8D7C-85309ACFD589}" type="datetimeFigureOut">
              <a:rPr lang="en-US" smtClean="0"/>
              <a:t>4/24/15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61F6B54-681C-4745-995F-889125F4A05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70D874D-5D7F-4742-8D7C-85309ACFD589}" type="datetimeFigureOut">
              <a:rPr lang="en-US" smtClean="0"/>
              <a:t>4/24/15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1F6B54-681C-4745-995F-889125F4A0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e-no-evil,-hear-no-evil,-speak-no-ev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428" y="1349632"/>
            <a:ext cx="5447555" cy="3638726"/>
          </a:xfrm>
          <a:prstGeom prst="rect">
            <a:avLst/>
          </a:prstGeom>
        </p:spPr>
      </p:pic>
      <p:sp>
        <p:nvSpPr>
          <p:cNvPr id="2" name="Title 1"/>
          <p:cNvSpPr>
            <a:spLocks noGrp="1"/>
          </p:cNvSpPr>
          <p:nvPr>
            <p:ph type="ctrTitle"/>
          </p:nvPr>
        </p:nvSpPr>
        <p:spPr>
          <a:xfrm>
            <a:off x="310513" y="210043"/>
            <a:ext cx="8523154" cy="1673352"/>
          </a:xfrm>
        </p:spPr>
        <p:txBody>
          <a:bodyPr>
            <a:normAutofit/>
          </a:bodyPr>
          <a:lstStyle/>
          <a:p>
            <a:pPr algn="ctr"/>
            <a:r>
              <a:rPr lang="en-US" sz="4000" dirty="0" smtClean="0"/>
              <a:t>See No Evil; Hear No Evil; </a:t>
            </a:r>
            <a:br>
              <a:rPr lang="en-US" sz="4000" dirty="0" smtClean="0"/>
            </a:br>
            <a:r>
              <a:rPr lang="en-US" sz="4000" dirty="0" smtClean="0"/>
              <a:t>Speak No Evil</a:t>
            </a:r>
            <a:endParaRPr lang="en-US" sz="4000" dirty="0"/>
          </a:p>
        </p:txBody>
      </p:sp>
      <p:sp>
        <p:nvSpPr>
          <p:cNvPr id="6" name="TextBox 5"/>
          <p:cNvSpPr txBox="1"/>
          <p:nvPr/>
        </p:nvSpPr>
        <p:spPr>
          <a:xfrm>
            <a:off x="663968" y="5598956"/>
            <a:ext cx="7881017" cy="646331"/>
          </a:xfrm>
          <a:prstGeom prst="rect">
            <a:avLst/>
          </a:prstGeom>
          <a:noFill/>
        </p:spPr>
        <p:txBody>
          <a:bodyPr wrap="square" rtlCol="0">
            <a:spAutoFit/>
          </a:bodyPr>
          <a:lstStyle/>
          <a:p>
            <a:pPr algn="ctr"/>
            <a:r>
              <a:rPr lang="en-US" sz="3600" dirty="0" smtClean="0"/>
              <a:t>Obscenity and the First Amendment</a:t>
            </a:r>
            <a:endParaRPr lang="en-US" sz="3600" dirty="0"/>
          </a:p>
        </p:txBody>
      </p:sp>
    </p:spTree>
    <p:extLst>
      <p:ext uri="{BB962C8B-B14F-4D97-AF65-F5344CB8AC3E}">
        <p14:creationId xmlns:p14="http://schemas.microsoft.com/office/powerpoint/2010/main" val="38320548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Potter Stewart’s famous ruling</a:t>
            </a:r>
            <a:endParaRPr lang="en-US" dirty="0"/>
          </a:p>
        </p:txBody>
      </p:sp>
      <p:sp>
        <p:nvSpPr>
          <p:cNvPr id="6" name="Content Placeholder 5"/>
          <p:cNvSpPr>
            <a:spLocks noGrp="1"/>
          </p:cNvSpPr>
          <p:nvPr>
            <p:ph idx="1"/>
          </p:nvPr>
        </p:nvSpPr>
        <p:spPr/>
        <p:txBody>
          <a:bodyPr>
            <a:normAutofit/>
          </a:bodyPr>
          <a:lstStyle/>
          <a:p>
            <a:pPr marL="118872" indent="0">
              <a:buNone/>
            </a:pPr>
            <a:r>
              <a:rPr lang="en-US" sz="4000" dirty="0" smtClean="0"/>
              <a:t>Stewart wrote in his famous concurrence that while it was difficult to fully define ‘hard core pornography,’ </a:t>
            </a:r>
            <a:r>
              <a:rPr lang="en-US" sz="4000" dirty="0" smtClean="0">
                <a:solidFill>
                  <a:srgbClr val="FF0000"/>
                </a:solidFill>
              </a:rPr>
              <a:t>“I know it when I see it</a:t>
            </a:r>
            <a:r>
              <a:rPr lang="en-US" sz="4000" dirty="0" smtClean="0"/>
              <a:t>…and the motion picture in this case was not that.”</a:t>
            </a:r>
            <a:endParaRPr lang="en-US" sz="4000" dirty="0"/>
          </a:p>
        </p:txBody>
      </p:sp>
    </p:spTree>
    <p:extLst>
      <p:ext uri="{BB962C8B-B14F-4D97-AF65-F5344CB8AC3E}">
        <p14:creationId xmlns:p14="http://schemas.microsoft.com/office/powerpoint/2010/main" val="31295028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 v. California 1973</a:t>
            </a:r>
            <a:endParaRPr lang="en-US" dirty="0"/>
          </a:p>
        </p:txBody>
      </p:sp>
      <p:sp>
        <p:nvSpPr>
          <p:cNvPr id="8" name="Content Placeholder 7"/>
          <p:cNvSpPr>
            <a:spLocks noGrp="1"/>
          </p:cNvSpPr>
          <p:nvPr>
            <p:ph sz="half" idx="1"/>
          </p:nvPr>
        </p:nvSpPr>
        <p:spPr/>
        <p:txBody>
          <a:bodyPr>
            <a:normAutofit fontScale="92500" lnSpcReduction="10000"/>
          </a:bodyPr>
          <a:lstStyle/>
          <a:p>
            <a:r>
              <a:rPr lang="en-US" dirty="0" smtClean="0"/>
              <a:t>Marvin Miller, owned mail order business specializing in erotica</a:t>
            </a:r>
          </a:p>
          <a:p>
            <a:r>
              <a:rPr lang="en-US" dirty="0" smtClean="0"/>
              <a:t>Accused of violating California law that prohibited the sale and distribution of ‘obscene material’</a:t>
            </a:r>
          </a:p>
          <a:p>
            <a:r>
              <a:rPr lang="en-US" dirty="0" smtClean="0"/>
              <a:t>Court held 5-4 in favor of California</a:t>
            </a:r>
          </a:p>
          <a:p>
            <a:r>
              <a:rPr lang="en-US" dirty="0" smtClean="0"/>
              <a:t>Sought to further define “obscenity”</a:t>
            </a:r>
            <a:endParaRPr lang="en-US" dirty="0"/>
          </a:p>
        </p:txBody>
      </p:sp>
      <p:pic>
        <p:nvPicPr>
          <p:cNvPr id="12" name="Content Placeholder 11" descr="roth-v-united-states.jpg"/>
          <p:cNvPicPr>
            <a:picLocks noGrp="1" noChangeAspect="1"/>
          </p:cNvPicPr>
          <p:nvPr>
            <p:ph sz="half" idx="2"/>
          </p:nvPr>
        </p:nvPicPr>
        <p:blipFill>
          <a:blip r:embed="rId2">
            <a:extLst>
              <a:ext uri="{28A0092B-C50C-407E-A947-70E740481C1C}">
                <a14:useLocalDpi xmlns:a14="http://schemas.microsoft.com/office/drawing/2010/main" val="0"/>
              </a:ext>
            </a:extLst>
          </a:blip>
          <a:srcRect t="-23865" b="-23865"/>
          <a:stretch>
            <a:fillRect/>
          </a:stretch>
        </p:blipFill>
        <p:spPr/>
      </p:pic>
    </p:spTree>
    <p:extLst>
      <p:ext uri="{BB962C8B-B14F-4D97-AF65-F5344CB8AC3E}">
        <p14:creationId xmlns:p14="http://schemas.microsoft.com/office/powerpoint/2010/main" val="2017832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a:bodyPr>
          <a:lstStyle/>
          <a:p>
            <a:pPr eaLnBrk="1" hangingPunct="1"/>
            <a:r>
              <a:rPr lang="en-US">
                <a:solidFill>
                  <a:srgbClr val="9D2512"/>
                </a:solidFill>
                <a:latin typeface="Georgia" charset="0"/>
              </a:rPr>
              <a:t>The Miller Test (1973)</a:t>
            </a:r>
          </a:p>
        </p:txBody>
      </p:sp>
      <p:sp>
        <p:nvSpPr>
          <p:cNvPr id="58371" name="Content Placeholder 2"/>
          <p:cNvSpPr>
            <a:spLocks noGrp="1"/>
          </p:cNvSpPr>
          <p:nvPr>
            <p:ph idx="1"/>
          </p:nvPr>
        </p:nvSpPr>
        <p:spPr>
          <a:xfrm>
            <a:off x="301625" y="1527175"/>
            <a:ext cx="8504238" cy="4572000"/>
          </a:xfrm>
        </p:spPr>
        <p:txBody>
          <a:bodyPr>
            <a:normAutofit fontScale="92500" lnSpcReduction="10000"/>
          </a:bodyPr>
          <a:lstStyle/>
          <a:p>
            <a:pPr eaLnBrk="1" hangingPunct="1"/>
            <a:r>
              <a:rPr lang="en-US" dirty="0">
                <a:latin typeface="Georgia" charset="0"/>
              </a:rPr>
              <a:t>An average person, applying </a:t>
            </a:r>
            <a:r>
              <a:rPr lang="en-US" dirty="0">
                <a:solidFill>
                  <a:srgbClr val="FF0000"/>
                </a:solidFill>
                <a:latin typeface="Georgia" charset="0"/>
              </a:rPr>
              <a:t>contemporary community standards</a:t>
            </a:r>
            <a:r>
              <a:rPr lang="en-US" dirty="0">
                <a:latin typeface="Georgia" charset="0"/>
              </a:rPr>
              <a:t>, would find that the work, taken as a whole, appeals to the prurient interest;</a:t>
            </a:r>
          </a:p>
          <a:p>
            <a:pPr eaLnBrk="1" hangingPunct="1"/>
            <a:r>
              <a:rPr lang="en-US" dirty="0">
                <a:latin typeface="Georgia" charset="0"/>
              </a:rPr>
              <a:t>The work depicts or describes, in a </a:t>
            </a:r>
            <a:r>
              <a:rPr lang="en-US" dirty="0">
                <a:solidFill>
                  <a:srgbClr val="FF0000"/>
                </a:solidFill>
                <a:latin typeface="Georgia" charset="0"/>
              </a:rPr>
              <a:t>patently offensive way, </a:t>
            </a:r>
            <a:r>
              <a:rPr lang="en-US" dirty="0">
                <a:latin typeface="Georgia" charset="0"/>
              </a:rPr>
              <a:t>sexual conduct, and the applicable state law specifically defines what depictions or descriptions are prohibited; and</a:t>
            </a:r>
          </a:p>
          <a:p>
            <a:pPr eaLnBrk="1" hangingPunct="1"/>
            <a:r>
              <a:rPr lang="en-US" dirty="0">
                <a:latin typeface="Georgia" charset="0"/>
              </a:rPr>
              <a:t>The work, taken as a whole</a:t>
            </a:r>
            <a:r>
              <a:rPr lang="en-US" dirty="0">
                <a:solidFill>
                  <a:srgbClr val="FF0000"/>
                </a:solidFill>
                <a:latin typeface="Georgia" charset="0"/>
              </a:rPr>
              <a:t>, lacks serious literary, artistic, political or scientific value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625" y="228600"/>
            <a:ext cx="8534400" cy="990600"/>
          </a:xfrm>
        </p:spPr>
        <p:txBody>
          <a:bodyPr>
            <a:normAutofit fontScale="90000"/>
          </a:bodyPr>
          <a:lstStyle/>
          <a:p>
            <a:pPr eaLnBrk="1" hangingPunct="1"/>
            <a:r>
              <a:rPr lang="en-US" sz="3000" dirty="0">
                <a:latin typeface="Georgia" charset="0"/>
              </a:rPr>
              <a:t>How do we </a:t>
            </a:r>
            <a:r>
              <a:rPr lang="en-US" sz="3000" dirty="0" smtClean="0">
                <a:latin typeface="Georgia" charset="0"/>
              </a:rPr>
              <a:t>determine</a:t>
            </a:r>
            <a:r>
              <a:rPr lang="ja-JP" altLang="en-US" sz="3000" dirty="0" smtClean="0">
                <a:latin typeface="Georgia" charset="0"/>
              </a:rPr>
              <a:t>“</a:t>
            </a:r>
            <a:r>
              <a:rPr lang="en-US" sz="3000" dirty="0">
                <a:latin typeface="Georgia" charset="0"/>
              </a:rPr>
              <a:t>serious literary, artistic, political or scientific value</a:t>
            </a:r>
            <a:r>
              <a:rPr lang="en-US" sz="3000" dirty="0" smtClean="0">
                <a:latin typeface="Georgia" charset="0"/>
              </a:rPr>
              <a:t>?”   </a:t>
            </a:r>
            <a:endParaRPr lang="en-US" sz="3000" dirty="0">
              <a:latin typeface="Georgia" charset="0"/>
            </a:endParaRPr>
          </a:p>
        </p:txBody>
      </p:sp>
      <p:pic>
        <p:nvPicPr>
          <p:cNvPr id="59396" name="Content Placeholder 8" descr="robert_mapplethorpe[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1625" y="1679575"/>
            <a:ext cx="4038600" cy="4065588"/>
          </a:xfrm>
        </p:spPr>
      </p:pic>
      <p:sp>
        <p:nvSpPr>
          <p:cNvPr id="6" name="Content Placeholder 5"/>
          <p:cNvSpPr>
            <a:spLocks noGrp="1"/>
          </p:cNvSpPr>
          <p:nvPr>
            <p:ph sz="half" idx="2"/>
          </p:nvPr>
        </p:nvSpPr>
        <p:spPr>
          <a:xfrm>
            <a:off x="4800600" y="2162753"/>
            <a:ext cx="4038600" cy="4681538"/>
          </a:xfrm>
        </p:spPr>
        <p:txBody>
          <a:bodyPr>
            <a:normAutofit fontScale="92500" lnSpcReduction="10000"/>
          </a:bodyPr>
          <a:lstStyle/>
          <a:p>
            <a:pPr eaLnBrk="1" hangingPunct="1">
              <a:lnSpc>
                <a:spcPct val="90000"/>
              </a:lnSpc>
            </a:pPr>
            <a:r>
              <a:rPr lang="en-US" dirty="0">
                <a:latin typeface="Georgia" charset="0"/>
              </a:rPr>
              <a:t>Is it enough to offend a lot of folks, or can that be the political/artistic point?</a:t>
            </a:r>
          </a:p>
          <a:p>
            <a:pPr eaLnBrk="1" hangingPunct="1">
              <a:lnSpc>
                <a:spcPct val="90000"/>
              </a:lnSpc>
            </a:pPr>
            <a:r>
              <a:rPr lang="en-US" dirty="0">
                <a:latin typeface="Georgia" charset="0"/>
              </a:rPr>
              <a:t>Robert Mapplethorpe—highly acclaimed black and white photographer.  Subject matter included a lot of homosexual eroticism and what many considered child pornography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m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0"/>
            <a:ext cx="6865227" cy="6858000"/>
          </a:xfrm>
          <a:prstGeom prst="rect">
            <a:avLst/>
          </a:prstGeom>
        </p:spPr>
      </p:pic>
    </p:spTree>
    <p:extLst>
      <p:ext uri="{BB962C8B-B14F-4D97-AF65-F5344CB8AC3E}">
        <p14:creationId xmlns:p14="http://schemas.microsoft.com/office/powerpoint/2010/main" val="285719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00157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0"/>
            <a:ext cx="6871421" cy="6858000"/>
          </a:xfrm>
          <a:prstGeom prst="rect">
            <a:avLst/>
          </a:prstGeom>
        </p:spPr>
      </p:pic>
    </p:spTree>
    <p:extLst>
      <p:ext uri="{BB962C8B-B14F-4D97-AF65-F5344CB8AC3E}">
        <p14:creationId xmlns:p14="http://schemas.microsoft.com/office/powerpoint/2010/main" val="139571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_t01_761683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0"/>
            <a:ext cx="9144000" cy="5960670"/>
          </a:xfrm>
          <a:prstGeom prst="rect">
            <a:avLst/>
          </a:prstGeom>
        </p:spPr>
      </p:pic>
    </p:spTree>
    <p:extLst>
      <p:ext uri="{BB962C8B-B14F-4D97-AF65-F5344CB8AC3E}">
        <p14:creationId xmlns:p14="http://schemas.microsoft.com/office/powerpoint/2010/main" val="1272577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v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0"/>
            <a:ext cx="5554980" cy="6858000"/>
          </a:xfrm>
          <a:prstGeom prst="rect">
            <a:avLst/>
          </a:prstGeom>
        </p:spPr>
      </p:pic>
    </p:spTree>
    <p:extLst>
      <p:ext uri="{BB962C8B-B14F-4D97-AF65-F5344CB8AC3E}">
        <p14:creationId xmlns:p14="http://schemas.microsoft.com/office/powerpoint/2010/main" val="313267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66247577_image-2-for-coleen-13-04-2011-gallery-3744206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825500"/>
            <a:ext cx="7810500" cy="5194300"/>
          </a:xfrm>
          <a:prstGeom prst="rect">
            <a:avLst/>
          </a:prstGeom>
        </p:spPr>
      </p:pic>
    </p:spTree>
    <p:extLst>
      <p:ext uri="{BB962C8B-B14F-4D97-AF65-F5344CB8AC3E}">
        <p14:creationId xmlns:p14="http://schemas.microsoft.com/office/powerpoint/2010/main" val="2823158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1625" y="1"/>
            <a:ext cx="8534400" cy="1297692"/>
          </a:xfrm>
        </p:spPr>
        <p:txBody>
          <a:bodyPr>
            <a:normAutofit fontScale="90000"/>
          </a:bodyPr>
          <a:lstStyle/>
          <a:p>
            <a:pPr eaLnBrk="1" hangingPunct="1"/>
            <a:r>
              <a:rPr lang="en-US" dirty="0">
                <a:latin typeface="Georgia" charset="0"/>
              </a:rPr>
              <a:t>Public tolerance for artistic risk taking</a:t>
            </a:r>
          </a:p>
        </p:txBody>
      </p:sp>
      <p:pic>
        <p:nvPicPr>
          <p:cNvPr id="60419" name="Content Placeholder 4" descr="gat_0000_0002_0_img0180[1].jpg"/>
          <p:cNvPicPr>
            <a:picLocks noGrp="1" noChangeAspect="1"/>
          </p:cNvPicPr>
          <p:nvPr>
            <p:ph sz="half" idx="1"/>
          </p:nvPr>
        </p:nvPicPr>
        <p:blipFill>
          <a:blip r:embed="rId2">
            <a:extLst>
              <a:ext uri="{28A0092B-C50C-407E-A947-70E740481C1C}">
                <a14:useLocalDpi xmlns:a14="http://schemas.microsoft.com/office/drawing/2010/main" val="0"/>
              </a:ext>
            </a:extLst>
          </a:blip>
          <a:srcRect l="23946" r="23946"/>
          <a:stretch>
            <a:fillRect/>
          </a:stretch>
        </p:blipFill>
        <p:spPr/>
      </p:pic>
      <p:sp>
        <p:nvSpPr>
          <p:cNvPr id="60420" name="Content Placeholder 3"/>
          <p:cNvSpPr>
            <a:spLocks noGrp="1"/>
          </p:cNvSpPr>
          <p:nvPr>
            <p:ph sz="half" idx="2"/>
          </p:nvPr>
        </p:nvSpPr>
        <p:spPr>
          <a:xfrm>
            <a:off x="4800600" y="1716214"/>
            <a:ext cx="4038600" cy="4681538"/>
          </a:xfrm>
        </p:spPr>
        <p:txBody>
          <a:bodyPr/>
          <a:lstStyle/>
          <a:p>
            <a:pPr eaLnBrk="1" hangingPunct="1"/>
            <a:r>
              <a:rPr lang="en-US" dirty="0">
                <a:latin typeface="Georgia" charset="0"/>
              </a:rPr>
              <a:t>Has the Internet changed public standards?</a:t>
            </a:r>
          </a:p>
          <a:p>
            <a:pPr eaLnBrk="1" hangingPunct="1"/>
            <a:r>
              <a:rPr lang="en-US" dirty="0">
                <a:latin typeface="Georgia" charset="0"/>
              </a:rPr>
              <a:t>Other forms of technology (i.e. </a:t>
            </a:r>
            <a:r>
              <a:rPr lang="ja-JP" altLang="en-US" dirty="0">
                <a:latin typeface="Georgia" charset="0"/>
              </a:rPr>
              <a:t>“</a:t>
            </a:r>
            <a:r>
              <a:rPr lang="en-US" dirty="0" err="1">
                <a:latin typeface="Georgia" charset="0"/>
              </a:rPr>
              <a:t>sexting</a:t>
            </a:r>
            <a:r>
              <a:rPr lang="ja-JP" altLang="en-US" dirty="0">
                <a:latin typeface="Georgia" charset="0"/>
              </a:rPr>
              <a:t>”</a:t>
            </a:r>
            <a:r>
              <a:rPr lang="en-US" dirty="0">
                <a:latin typeface="Georgia" charset="0"/>
              </a:rPr>
              <a:t>  Is it child pornography?)</a:t>
            </a:r>
          </a:p>
          <a:p>
            <a:pPr eaLnBrk="1" hangingPunct="1"/>
            <a:r>
              <a:rPr lang="en-US" dirty="0">
                <a:latin typeface="Georgia" charset="0"/>
              </a:rPr>
              <a:t>Legal v. ethical: even if </a:t>
            </a:r>
            <a:r>
              <a:rPr lang="en-US" dirty="0" smtClean="0">
                <a:latin typeface="Georgia" charset="0"/>
              </a:rPr>
              <a:t>it’s </a:t>
            </a:r>
            <a:r>
              <a:rPr lang="en-US" dirty="0">
                <a:latin typeface="Georgia" charset="0"/>
              </a:rPr>
              <a:t>legal, should it be available to all?</a:t>
            </a:r>
          </a:p>
          <a:p>
            <a:pPr eaLnBrk="1" hangingPunct="1">
              <a:buFont typeface="Wingdings 2" charset="0"/>
              <a:buNone/>
            </a:pPr>
            <a:endParaRPr lang="en-US" dirty="0">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1625" y="228600"/>
            <a:ext cx="8534400" cy="758825"/>
          </a:xfrm>
        </p:spPr>
        <p:txBody>
          <a:bodyPr>
            <a:normAutofit fontScale="90000"/>
          </a:bodyPr>
          <a:lstStyle/>
          <a:p>
            <a:pPr eaLnBrk="1" hangingPunct="1"/>
            <a:r>
              <a:rPr lang="en-US">
                <a:latin typeface="Georgia" charset="0"/>
              </a:rPr>
              <a:t>Do we know it when we see it?</a:t>
            </a:r>
          </a:p>
        </p:txBody>
      </p:sp>
      <p:pic>
        <p:nvPicPr>
          <p:cNvPr id="52227" name="Content Placeholder 4" descr="vice[1].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133600"/>
            <a:ext cx="3270250" cy="3254375"/>
          </a:xfrm>
        </p:spPr>
      </p:pic>
      <p:sp>
        <p:nvSpPr>
          <p:cNvPr id="52228" name="Content Placeholder 3"/>
          <p:cNvSpPr>
            <a:spLocks noGrp="1"/>
          </p:cNvSpPr>
          <p:nvPr>
            <p:ph sz="half" idx="2"/>
          </p:nvPr>
        </p:nvSpPr>
        <p:spPr>
          <a:xfrm>
            <a:off x="4800600" y="2133600"/>
            <a:ext cx="4038600" cy="3869405"/>
          </a:xfrm>
        </p:spPr>
        <p:txBody>
          <a:bodyPr/>
          <a:lstStyle/>
          <a:p>
            <a:pPr eaLnBrk="1" hangingPunct="1"/>
            <a:r>
              <a:rPr lang="en-US" dirty="0">
                <a:latin typeface="Georgia" charset="0"/>
              </a:rPr>
              <a:t>Obscenity</a:t>
            </a:r>
          </a:p>
          <a:p>
            <a:pPr eaLnBrk="1" hangingPunct="1"/>
            <a:r>
              <a:rPr lang="en-US" dirty="0">
                <a:latin typeface="Georgia" charset="0"/>
              </a:rPr>
              <a:t>Indecency</a:t>
            </a:r>
          </a:p>
          <a:p>
            <a:pPr eaLnBrk="1" hangingPunct="1"/>
            <a:r>
              <a:rPr lang="en-US" dirty="0">
                <a:latin typeface="Georgia" charset="0"/>
              </a:rPr>
              <a:t>Pornography</a:t>
            </a:r>
          </a:p>
          <a:p>
            <a:pPr eaLnBrk="1" hangingPunct="1"/>
            <a:r>
              <a:rPr lang="en-US" dirty="0" smtClean="0">
                <a:latin typeface="Georgia" charset="0"/>
              </a:rPr>
              <a:t>What’s </a:t>
            </a:r>
            <a:r>
              <a:rPr lang="en-US" dirty="0">
                <a:latin typeface="Georgia" charset="0"/>
              </a:rPr>
              <a:t>the difference and should it matter?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normAutofit fontScale="90000"/>
          </a:bodyPr>
          <a:lstStyle/>
          <a:p>
            <a:pPr eaLnBrk="1" fontAlgn="auto" hangingPunct="1">
              <a:spcAft>
                <a:spcPts val="0"/>
              </a:spcAft>
              <a:defRPr/>
            </a:pPr>
            <a:r>
              <a:rPr lang="en-US" dirty="0" smtClean="0">
                <a:solidFill>
                  <a:schemeClr val="accent3">
                    <a:shade val="75000"/>
                  </a:schemeClr>
                </a:solidFill>
                <a:ea typeface="+mj-ea"/>
              </a:rPr>
              <a:t>Current trend: protect children from exposure and exploitation</a:t>
            </a:r>
            <a:endParaRPr lang="en-US" dirty="0">
              <a:solidFill>
                <a:schemeClr val="accent3">
                  <a:shade val="75000"/>
                </a:schemeClr>
              </a:solidFill>
              <a:ea typeface="+mj-ea"/>
            </a:endParaRPr>
          </a:p>
        </p:txBody>
      </p:sp>
      <p:pic>
        <p:nvPicPr>
          <p:cNvPr id="61444" name="Content Placeholder 12" descr="6a00d83451b92469e201156f76b473970c-800wi[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9450" y="1524000"/>
            <a:ext cx="3486150" cy="4648200"/>
          </a:xfrm>
        </p:spPr>
      </p:pic>
      <p:sp>
        <p:nvSpPr>
          <p:cNvPr id="61443" name="Content Placeholder 3"/>
          <p:cNvSpPr>
            <a:spLocks noGrp="1"/>
          </p:cNvSpPr>
          <p:nvPr>
            <p:ph sz="half" idx="2"/>
          </p:nvPr>
        </p:nvSpPr>
        <p:spPr>
          <a:xfrm>
            <a:off x="4800600" y="1568012"/>
            <a:ext cx="4038600" cy="4681538"/>
          </a:xfrm>
        </p:spPr>
        <p:txBody>
          <a:bodyPr>
            <a:normAutofit fontScale="92500" lnSpcReduction="10000"/>
          </a:bodyPr>
          <a:lstStyle/>
          <a:p>
            <a:pPr eaLnBrk="1" hangingPunct="1"/>
            <a:r>
              <a:rPr lang="en-US" dirty="0">
                <a:latin typeface="Georgia" charset="0"/>
              </a:rPr>
              <a:t>Zoning and decency laws aim to keep adult business out of main line of traffic for children</a:t>
            </a:r>
          </a:p>
          <a:p>
            <a:pPr eaLnBrk="1" hangingPunct="1"/>
            <a:r>
              <a:rPr lang="en-US" dirty="0">
                <a:latin typeface="Georgia" charset="0"/>
              </a:rPr>
              <a:t>Internet locks on pornographic sites for under age users</a:t>
            </a:r>
          </a:p>
          <a:p>
            <a:pPr eaLnBrk="1" hangingPunct="1"/>
            <a:r>
              <a:rPr lang="en-US" dirty="0">
                <a:latin typeface="Georgia" charset="0"/>
              </a:rPr>
              <a:t>Public nuisance laws shut down businesses that can be proven to attract crime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Barnes v. Glen Theatre 1991</a:t>
            </a:r>
            <a:endParaRPr lang="en-US" i="1" dirty="0"/>
          </a:p>
        </p:txBody>
      </p:sp>
      <p:sp>
        <p:nvSpPr>
          <p:cNvPr id="3" name="Content Placeholder 2"/>
          <p:cNvSpPr>
            <a:spLocks noGrp="1"/>
          </p:cNvSpPr>
          <p:nvPr>
            <p:ph sz="half" idx="1"/>
          </p:nvPr>
        </p:nvSpPr>
        <p:spPr>
          <a:xfrm>
            <a:off x="235215" y="1773936"/>
            <a:ext cx="4260585" cy="4623816"/>
          </a:xfrm>
        </p:spPr>
        <p:txBody>
          <a:bodyPr>
            <a:normAutofit fontScale="92500" lnSpcReduction="10000"/>
          </a:bodyPr>
          <a:lstStyle/>
          <a:p>
            <a:r>
              <a:rPr lang="en-US" dirty="0" smtClean="0"/>
              <a:t>What is government’s responsibility for protecting the morality of society?</a:t>
            </a:r>
          </a:p>
          <a:p>
            <a:r>
              <a:rPr lang="en-US" dirty="0" smtClean="0"/>
              <a:t>South Bend, IN—two businesses specializing in erotica (Glen Theatre &amp; Kitty Kat Lounge)</a:t>
            </a:r>
          </a:p>
          <a:p>
            <a:r>
              <a:rPr lang="en-US" dirty="0" smtClean="0"/>
              <a:t>Statute called for dancers to be covered with at least a </a:t>
            </a:r>
            <a:r>
              <a:rPr lang="en-US" dirty="0" err="1" smtClean="0"/>
              <a:t>g-string</a:t>
            </a:r>
            <a:r>
              <a:rPr lang="en-US" dirty="0" smtClean="0"/>
              <a:t> or pasties</a:t>
            </a:r>
          </a:p>
          <a:p>
            <a:r>
              <a:rPr lang="en-US" dirty="0" smtClean="0"/>
              <a:t>Both sought to change law</a:t>
            </a:r>
          </a:p>
          <a:p>
            <a:endParaRPr lang="en-US" dirty="0"/>
          </a:p>
        </p:txBody>
      </p:sp>
      <p:pic>
        <p:nvPicPr>
          <p:cNvPr id="5" name="Content Placeholder 4" descr="kitty-kat-club-audrey-easterwood.jpg"/>
          <p:cNvPicPr>
            <a:picLocks noGrp="1" noChangeAspect="1"/>
          </p:cNvPicPr>
          <p:nvPr>
            <p:ph sz="half" idx="2"/>
          </p:nvPr>
        </p:nvPicPr>
        <p:blipFill>
          <a:blip r:embed="rId2">
            <a:extLst>
              <a:ext uri="{28A0092B-C50C-407E-A947-70E740481C1C}">
                <a14:useLocalDpi xmlns:a14="http://schemas.microsoft.com/office/drawing/2010/main" val="0"/>
              </a:ext>
            </a:extLst>
          </a:blip>
          <a:srcRect l="6334" r="6334"/>
          <a:stretch>
            <a:fillRect/>
          </a:stretch>
        </p:blipFill>
        <p:spPr/>
      </p:pic>
    </p:spTree>
    <p:extLst>
      <p:ext uri="{BB962C8B-B14F-4D97-AF65-F5344CB8AC3E}">
        <p14:creationId xmlns:p14="http://schemas.microsoft.com/office/powerpoint/2010/main" val="2856023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nudity obscene?</a:t>
            </a:r>
            <a:endParaRPr lang="en-US" dirty="0"/>
          </a:p>
        </p:txBody>
      </p:sp>
      <p:pic>
        <p:nvPicPr>
          <p:cNvPr id="5" name="Content Placeholder 4" descr="div&gt;&lt;div class=.jpg"/>
          <p:cNvPicPr>
            <a:picLocks noGrp="1" noChangeAspect="1"/>
          </p:cNvPicPr>
          <p:nvPr>
            <p:ph sz="half" idx="1"/>
          </p:nvPr>
        </p:nvPicPr>
        <p:blipFill>
          <a:blip r:embed="rId2">
            <a:extLst>
              <a:ext uri="{28A0092B-C50C-407E-A947-70E740481C1C}">
                <a14:useLocalDpi xmlns:a14="http://schemas.microsoft.com/office/drawing/2010/main" val="0"/>
              </a:ext>
            </a:extLst>
          </a:blip>
          <a:srcRect l="5443" r="5443"/>
          <a:stretch>
            <a:fillRect/>
          </a:stretch>
        </p:blipFill>
        <p:spPr/>
      </p:pic>
      <p:sp>
        <p:nvSpPr>
          <p:cNvPr id="4" name="Content Placeholder 3"/>
          <p:cNvSpPr>
            <a:spLocks noGrp="1"/>
          </p:cNvSpPr>
          <p:nvPr>
            <p:ph sz="half" idx="2"/>
          </p:nvPr>
        </p:nvSpPr>
        <p:spPr/>
        <p:txBody>
          <a:bodyPr>
            <a:normAutofit fontScale="92500" lnSpcReduction="20000"/>
          </a:bodyPr>
          <a:lstStyle/>
          <a:p>
            <a:r>
              <a:rPr lang="en-US" dirty="0" smtClean="0"/>
              <a:t>Plaintiffs claimed that the ban on total nudity was constitutionally overbroad</a:t>
            </a:r>
          </a:p>
          <a:p>
            <a:r>
              <a:rPr lang="en-US" dirty="0" smtClean="0"/>
              <a:t>Supreme Court ruled 5-4 in favor of the state, acknowledging that while dancing could be considered a form of protected speech, the statute furthered substantial government interest in maintaining decency standards.</a:t>
            </a:r>
            <a:endParaRPr lang="en-US" dirty="0"/>
          </a:p>
        </p:txBody>
      </p:sp>
    </p:spTree>
    <p:extLst>
      <p:ext uri="{BB962C8B-B14F-4D97-AF65-F5344CB8AC3E}">
        <p14:creationId xmlns:p14="http://schemas.microsoft.com/office/powerpoint/2010/main" val="26323207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ruling</a:t>
            </a:r>
            <a:endParaRPr lang="en-US" dirty="0"/>
          </a:p>
        </p:txBody>
      </p:sp>
      <p:sp>
        <p:nvSpPr>
          <p:cNvPr id="6" name="Content Placeholder 5"/>
          <p:cNvSpPr>
            <a:spLocks noGrp="1"/>
          </p:cNvSpPr>
          <p:nvPr>
            <p:ph idx="1"/>
          </p:nvPr>
        </p:nvSpPr>
        <p:spPr/>
        <p:txBody>
          <a:bodyPr>
            <a:normAutofit fontScale="92500" lnSpcReduction="20000"/>
          </a:bodyPr>
          <a:lstStyle/>
          <a:p>
            <a:pPr marL="118872" indent="0">
              <a:buNone/>
            </a:pPr>
            <a:r>
              <a:rPr lang="en-US" dirty="0" smtClean="0"/>
              <a:t>"</a:t>
            </a:r>
            <a:r>
              <a:rPr lang="en-US" dirty="0"/>
              <a:t>The requirement that the dancers don pasties and a G-string does not deprive the dance of whatever erotic message it conveys; it simply makes the message slightly less graphic. The perceived evil that Indiana seeks to address is not erotic dancing, but public nudity. The appearance of people of all shapes, sizes and ages in the nude at a beach, for example, would convey little if any erotic message, yet the state still seeks to prevent it. Public nudity is the evil the state seeks to prevent, whether or not it is combined with expressive activity</a:t>
            </a:r>
            <a:r>
              <a:rPr lang="en-US" dirty="0" smtClean="0"/>
              <a:t>.”</a:t>
            </a:r>
          </a:p>
          <a:p>
            <a:pPr marL="118872" indent="0" algn="r">
              <a:buNone/>
            </a:pPr>
            <a:r>
              <a:rPr lang="en-US" dirty="0" smtClean="0"/>
              <a:t>—Majority Decision Barnes v. Glen Theatre 1991</a:t>
            </a:r>
            <a:endParaRPr lang="en-US" dirty="0"/>
          </a:p>
        </p:txBody>
      </p:sp>
    </p:spTree>
    <p:extLst>
      <p:ext uri="{BB962C8B-B14F-4D97-AF65-F5344CB8AC3E}">
        <p14:creationId xmlns:p14="http://schemas.microsoft.com/office/powerpoint/2010/main" val="3377252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 we? </a:t>
            </a:r>
            <a:r>
              <a:rPr lang="en-US" dirty="0"/>
              <a:t>v</a:t>
            </a:r>
            <a:r>
              <a:rPr lang="en-US" dirty="0" smtClean="0"/>
              <a:t>. Should we?</a:t>
            </a:r>
            <a:endParaRPr lang="en-US" dirty="0"/>
          </a:p>
        </p:txBody>
      </p:sp>
      <p:sp>
        <p:nvSpPr>
          <p:cNvPr id="8" name="Content Placeholder 7"/>
          <p:cNvSpPr>
            <a:spLocks noGrp="1"/>
          </p:cNvSpPr>
          <p:nvPr>
            <p:ph sz="half" idx="2"/>
          </p:nvPr>
        </p:nvSpPr>
        <p:spPr/>
        <p:txBody>
          <a:bodyPr>
            <a:normAutofit fontScale="92500" lnSpcReduction="20000"/>
          </a:bodyPr>
          <a:lstStyle/>
          <a:p>
            <a:r>
              <a:rPr lang="en-US" sz="3600" dirty="0" smtClean="0"/>
              <a:t>Civil discourse</a:t>
            </a:r>
          </a:p>
          <a:p>
            <a:r>
              <a:rPr lang="en-US" sz="3600" dirty="0" smtClean="0"/>
              <a:t>Public education</a:t>
            </a:r>
          </a:p>
          <a:p>
            <a:r>
              <a:rPr lang="en-US" sz="3600" dirty="0" smtClean="0"/>
              <a:t>Advancing society</a:t>
            </a:r>
          </a:p>
          <a:p>
            <a:endParaRPr lang="en-US" sz="3600" dirty="0"/>
          </a:p>
          <a:p>
            <a:pPr marL="118872" indent="0">
              <a:buNone/>
            </a:pPr>
            <a:r>
              <a:rPr lang="en-US" sz="3600" b="1" dirty="0" smtClean="0">
                <a:solidFill>
                  <a:srgbClr val="FF0000"/>
                </a:solidFill>
              </a:rPr>
              <a:t>Utilitarian question</a:t>
            </a:r>
            <a:r>
              <a:rPr lang="en-US" sz="3600" dirty="0" smtClean="0"/>
              <a:t>:</a:t>
            </a:r>
            <a:endParaRPr lang="en-US" sz="3600" dirty="0"/>
          </a:p>
          <a:p>
            <a:pPr marL="118872" indent="0">
              <a:buNone/>
            </a:pPr>
            <a:r>
              <a:rPr lang="en-US" sz="3600" dirty="0" smtClean="0"/>
              <a:t>Does a ‘win’ in court loosening obscenity standards using the 1A advance the </a:t>
            </a:r>
            <a:r>
              <a:rPr lang="en-US" sz="3600" smtClean="0"/>
              <a:t>collective greater good?</a:t>
            </a:r>
            <a:endParaRPr lang="en-US" sz="3600" dirty="0"/>
          </a:p>
        </p:txBody>
      </p:sp>
      <p:pic>
        <p:nvPicPr>
          <p:cNvPr id="11" name="Content Placeholder 10" descr="3759664726_e333a12301.jpg"/>
          <p:cNvPicPr>
            <a:picLocks noGrp="1" noChangeAspect="1"/>
          </p:cNvPicPr>
          <p:nvPr>
            <p:ph sz="half" idx="1"/>
          </p:nvPr>
        </p:nvPicPr>
        <p:blipFill>
          <a:blip r:embed="rId2">
            <a:extLst>
              <a:ext uri="{28A0092B-C50C-407E-A947-70E740481C1C}">
                <a14:useLocalDpi xmlns:a14="http://schemas.microsoft.com/office/drawing/2010/main" val="0"/>
              </a:ext>
            </a:extLst>
          </a:blip>
          <a:srcRect l="17250" r="17250"/>
          <a:stretch>
            <a:fillRect/>
          </a:stretch>
        </p:blipFill>
        <p:spPr/>
      </p:pic>
    </p:spTree>
    <p:extLst>
      <p:ext uri="{BB962C8B-B14F-4D97-AF65-F5344CB8AC3E}">
        <p14:creationId xmlns:p14="http://schemas.microsoft.com/office/powerpoint/2010/main" val="399922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in an electronic age</a:t>
            </a:r>
            <a:endParaRPr lang="en-US" dirty="0"/>
          </a:p>
        </p:txBody>
      </p:sp>
      <p:sp>
        <p:nvSpPr>
          <p:cNvPr id="5" name="Content Placeholder 4"/>
          <p:cNvSpPr>
            <a:spLocks noGrp="1"/>
          </p:cNvSpPr>
          <p:nvPr>
            <p:ph idx="1"/>
          </p:nvPr>
        </p:nvSpPr>
        <p:spPr/>
        <p:txBody>
          <a:bodyPr/>
          <a:lstStyle/>
          <a:p>
            <a:r>
              <a:rPr lang="en-US" dirty="0" smtClean="0"/>
              <a:t>Child pornography—What about sexually explicit videos starring an actor who claimed to be an adult at the time of the shoot, but lied and was underage?</a:t>
            </a:r>
          </a:p>
          <a:p>
            <a:r>
              <a:rPr lang="en-US" dirty="0" smtClean="0"/>
              <a:t>1977  Protection of Children Against Sexual Exploitation Act</a:t>
            </a:r>
          </a:p>
          <a:p>
            <a:r>
              <a:rPr lang="en-US" dirty="0" smtClean="0"/>
              <a:t>1996  Child Pornography Prevention Act</a:t>
            </a:r>
          </a:p>
          <a:p>
            <a:r>
              <a:rPr lang="en-US" smtClean="0"/>
              <a:t>2003 PROTECT</a:t>
            </a:r>
            <a:endParaRPr lang="en-US"/>
          </a:p>
        </p:txBody>
      </p:sp>
    </p:spTree>
    <p:extLst>
      <p:ext uri="{BB962C8B-B14F-4D97-AF65-F5344CB8AC3E}">
        <p14:creationId xmlns:p14="http://schemas.microsoft.com/office/powerpoint/2010/main" val="396453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v. ethics</a:t>
            </a:r>
            <a:endParaRPr lang="en-US" dirty="0"/>
          </a:p>
        </p:txBody>
      </p:sp>
      <p:sp>
        <p:nvSpPr>
          <p:cNvPr id="5" name="Content Placeholder 4"/>
          <p:cNvSpPr>
            <a:spLocks noGrp="1"/>
          </p:cNvSpPr>
          <p:nvPr>
            <p:ph idx="1"/>
          </p:nvPr>
        </p:nvSpPr>
        <p:spPr/>
        <p:txBody>
          <a:bodyPr/>
          <a:lstStyle/>
          <a:p>
            <a:r>
              <a:rPr lang="en-US" dirty="0" smtClean="0"/>
              <a:t>The law has sought to define the boundaries.  Are there things that should be banned at least to certain audiences?  Yes, according to the courts.</a:t>
            </a:r>
          </a:p>
          <a:p>
            <a:r>
              <a:rPr lang="en-US" dirty="0" smtClean="0"/>
              <a:t>Ethically, the question becomes just because we </a:t>
            </a:r>
            <a:r>
              <a:rPr lang="en-US" i="1" dirty="0" smtClean="0"/>
              <a:t>can</a:t>
            </a:r>
            <a:r>
              <a:rPr lang="en-US" dirty="0" smtClean="0"/>
              <a:t> say or create something, </a:t>
            </a:r>
            <a:r>
              <a:rPr lang="en-US" i="1" dirty="0" smtClean="0"/>
              <a:t>should we?</a:t>
            </a:r>
          </a:p>
          <a:p>
            <a:r>
              <a:rPr lang="en-US" dirty="0" smtClean="0"/>
              <a:t>Historically, pockets of American audiences have been more conservative ethically </a:t>
            </a:r>
            <a:r>
              <a:rPr lang="en-US" smtClean="0"/>
              <a:t>than the law.</a:t>
            </a:r>
            <a:endParaRPr lang="en-US"/>
          </a:p>
        </p:txBody>
      </p:sp>
    </p:spTree>
    <p:extLst>
      <p:ext uri="{BB962C8B-B14F-4D97-AF65-F5344CB8AC3E}">
        <p14:creationId xmlns:p14="http://schemas.microsoft.com/office/powerpoint/2010/main" val="4938877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bscen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55" y="1174778"/>
            <a:ext cx="8993345" cy="4875947"/>
          </a:xfrm>
          <a:prstGeom prst="rect">
            <a:avLst/>
          </a:prstGeom>
        </p:spPr>
      </p:pic>
    </p:spTree>
    <p:extLst>
      <p:ext uri="{BB962C8B-B14F-4D97-AF65-F5344CB8AC3E}">
        <p14:creationId xmlns:p14="http://schemas.microsoft.com/office/powerpoint/2010/main" val="23342504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758825"/>
          </a:xfrm>
        </p:spPr>
        <p:txBody>
          <a:bodyPr>
            <a:normAutofit fontScale="90000"/>
          </a:bodyPr>
          <a:lstStyle/>
          <a:p>
            <a:pPr eaLnBrk="1" hangingPunct="1"/>
            <a:r>
              <a:rPr lang="en-US" sz="3000" dirty="0">
                <a:latin typeface="Georgia" charset="0"/>
              </a:rPr>
              <a:t>What informs our understanding </a:t>
            </a:r>
            <a:r>
              <a:rPr lang="en-US" sz="3000" dirty="0" smtClean="0">
                <a:latin typeface="Georgia" charset="0"/>
              </a:rPr>
              <a:t>of </a:t>
            </a:r>
            <a:r>
              <a:rPr lang="ja-JP" altLang="en-US" sz="3000" dirty="0" smtClean="0">
                <a:latin typeface="Georgia" charset="0"/>
              </a:rPr>
              <a:t>“</a:t>
            </a:r>
            <a:r>
              <a:rPr lang="en-US" sz="3000" dirty="0">
                <a:latin typeface="Georgia" charset="0"/>
              </a:rPr>
              <a:t>obscenity</a:t>
            </a:r>
            <a:r>
              <a:rPr lang="ja-JP" altLang="en-US" sz="3000" dirty="0">
                <a:latin typeface="Georgia" charset="0"/>
              </a:rPr>
              <a:t>”</a:t>
            </a:r>
            <a:endParaRPr lang="en-US" sz="3000" dirty="0">
              <a:latin typeface="Georgia" charset="0"/>
            </a:endParaRPr>
          </a:p>
        </p:txBody>
      </p:sp>
      <p:pic>
        <p:nvPicPr>
          <p:cNvPr id="53252" name="Content Placeholder 18" descr="r140076_481209[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1625" y="1693863"/>
            <a:ext cx="4038600" cy="4038600"/>
          </a:xfrm>
        </p:spPr>
      </p:pic>
      <p:sp>
        <p:nvSpPr>
          <p:cNvPr id="53251" name="Content Placeholder 3"/>
          <p:cNvSpPr>
            <a:spLocks noGrp="1"/>
          </p:cNvSpPr>
          <p:nvPr>
            <p:ph sz="half" idx="2"/>
          </p:nvPr>
        </p:nvSpPr>
        <p:spPr>
          <a:xfrm>
            <a:off x="4800600" y="1371600"/>
            <a:ext cx="4038600" cy="5093174"/>
          </a:xfrm>
        </p:spPr>
        <p:txBody>
          <a:bodyPr>
            <a:normAutofit fontScale="92500" lnSpcReduction="10000"/>
          </a:bodyPr>
          <a:lstStyle/>
          <a:p>
            <a:pPr eaLnBrk="1" hangingPunct="1"/>
            <a:r>
              <a:rPr lang="en-US" b="1" dirty="0">
                <a:latin typeface="Georgia" charset="0"/>
              </a:rPr>
              <a:t>Cultural values</a:t>
            </a:r>
            <a:r>
              <a:rPr lang="en-US" dirty="0">
                <a:latin typeface="Georgia" charset="0"/>
              </a:rPr>
              <a:t>—who is the audience and how may they be impacted by the message?</a:t>
            </a:r>
          </a:p>
          <a:p>
            <a:pPr eaLnBrk="1" hangingPunct="1"/>
            <a:r>
              <a:rPr lang="en-US" b="1" dirty="0">
                <a:latin typeface="Georgia" charset="0"/>
              </a:rPr>
              <a:t>Context</a:t>
            </a:r>
            <a:r>
              <a:rPr lang="en-US" dirty="0">
                <a:latin typeface="Georgia" charset="0"/>
              </a:rPr>
              <a:t>—how and when is the message publicly delivered?</a:t>
            </a:r>
          </a:p>
          <a:p>
            <a:pPr eaLnBrk="1" hangingPunct="1"/>
            <a:r>
              <a:rPr lang="en-US" dirty="0" smtClean="0">
                <a:latin typeface="Georgia" charset="0"/>
              </a:rPr>
              <a:t>Richard Gere’s</a:t>
            </a:r>
            <a:r>
              <a:rPr lang="ja-JP" altLang="en-US" dirty="0" smtClean="0">
                <a:latin typeface="Georgia" charset="0"/>
              </a:rPr>
              <a:t>“</a:t>
            </a:r>
            <a:r>
              <a:rPr lang="en-US" dirty="0">
                <a:latin typeface="Georgia" charset="0"/>
              </a:rPr>
              <a:t>obscene</a:t>
            </a:r>
            <a:r>
              <a:rPr lang="ja-JP" altLang="en-US" dirty="0">
                <a:latin typeface="Georgia" charset="0"/>
              </a:rPr>
              <a:t>”</a:t>
            </a:r>
            <a:r>
              <a:rPr lang="en-US" dirty="0">
                <a:latin typeface="Georgia" charset="0"/>
              </a:rPr>
              <a:t> gesture on national television—Indian culture clash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normAutofit fontScale="90000"/>
          </a:bodyPr>
          <a:lstStyle/>
          <a:p>
            <a:pPr eaLnBrk="1" fontAlgn="auto" hangingPunct="1">
              <a:spcAft>
                <a:spcPts val="0"/>
              </a:spcAft>
              <a:defRPr/>
            </a:pPr>
            <a:r>
              <a:rPr lang="en-US" dirty="0" smtClean="0">
                <a:solidFill>
                  <a:schemeClr val="accent3">
                    <a:shade val="75000"/>
                  </a:schemeClr>
                </a:solidFill>
                <a:ea typeface="+mj-ea"/>
              </a:rPr>
              <a:t>The </a:t>
            </a:r>
            <a:r>
              <a:rPr lang="en-US" dirty="0" err="1" smtClean="0">
                <a:solidFill>
                  <a:schemeClr val="accent3">
                    <a:shade val="75000"/>
                  </a:schemeClr>
                </a:solidFill>
                <a:ea typeface="+mj-ea"/>
              </a:rPr>
              <a:t>Hicklin</a:t>
            </a:r>
            <a:r>
              <a:rPr lang="en-US" dirty="0" smtClean="0">
                <a:solidFill>
                  <a:schemeClr val="accent3">
                    <a:shade val="75000"/>
                  </a:schemeClr>
                </a:solidFill>
                <a:ea typeface="+mj-ea"/>
              </a:rPr>
              <a:t> test (1868) &amp; </a:t>
            </a:r>
            <a:br>
              <a:rPr lang="en-US" dirty="0" smtClean="0">
                <a:solidFill>
                  <a:schemeClr val="accent3">
                    <a:shade val="75000"/>
                  </a:schemeClr>
                </a:solidFill>
                <a:ea typeface="+mj-ea"/>
              </a:rPr>
            </a:br>
            <a:r>
              <a:rPr lang="en-US" dirty="0" smtClean="0">
                <a:solidFill>
                  <a:schemeClr val="accent3">
                    <a:shade val="75000"/>
                  </a:schemeClr>
                </a:solidFill>
                <a:ea typeface="+mj-ea"/>
              </a:rPr>
              <a:t>the Anti-Obscenity Act (1873)</a:t>
            </a:r>
            <a:endParaRPr lang="en-US" dirty="0">
              <a:solidFill>
                <a:schemeClr val="accent3">
                  <a:shade val="75000"/>
                </a:schemeClr>
              </a:solidFill>
              <a:ea typeface="+mj-ea"/>
            </a:endParaRPr>
          </a:p>
        </p:txBody>
      </p:sp>
      <p:sp>
        <p:nvSpPr>
          <p:cNvPr id="3" name="Content Placeholder 2"/>
          <p:cNvSpPr>
            <a:spLocks noGrp="1"/>
          </p:cNvSpPr>
          <p:nvPr>
            <p:ph sz="half" idx="1"/>
          </p:nvPr>
        </p:nvSpPr>
        <p:spPr>
          <a:xfrm>
            <a:off x="301625" y="1773936"/>
            <a:ext cx="4038600" cy="4953000"/>
          </a:xfrm>
        </p:spPr>
        <p:txBody>
          <a:bodyPr>
            <a:normAutofit/>
          </a:bodyPr>
          <a:lstStyle/>
          <a:p>
            <a:pPr eaLnBrk="1" hangingPunct="1">
              <a:lnSpc>
                <a:spcPct val="80000"/>
              </a:lnSpc>
            </a:pPr>
            <a:r>
              <a:rPr lang="en-US" sz="2300" b="1" dirty="0" err="1">
                <a:latin typeface="Georgia" charset="0"/>
              </a:rPr>
              <a:t>Hicklin</a:t>
            </a:r>
            <a:r>
              <a:rPr lang="en-US" sz="2300" b="1" dirty="0">
                <a:latin typeface="Georgia" charset="0"/>
              </a:rPr>
              <a:t>: </a:t>
            </a:r>
            <a:r>
              <a:rPr lang="en-US" sz="2300" dirty="0">
                <a:latin typeface="Georgia" charset="0"/>
              </a:rPr>
              <a:t>The test of obscenity is whether the tendency of the matter as obscenity is to deprave and corrupt those whose minds are open to such immoral influences and into whose hands a publication…may fall.</a:t>
            </a:r>
          </a:p>
          <a:p>
            <a:pPr eaLnBrk="1" hangingPunct="1">
              <a:lnSpc>
                <a:spcPct val="80000"/>
              </a:lnSpc>
            </a:pPr>
            <a:r>
              <a:rPr lang="en-US" sz="2300" b="1" dirty="0">
                <a:latin typeface="Georgia" charset="0"/>
              </a:rPr>
              <a:t>Comstock</a:t>
            </a:r>
            <a:r>
              <a:rPr lang="en-US" sz="2300" dirty="0">
                <a:latin typeface="Georgia" charset="0"/>
              </a:rPr>
              <a:t>: banned any </a:t>
            </a:r>
            <a:r>
              <a:rPr lang="ja-JP" altLang="en-US" sz="2300" dirty="0">
                <a:latin typeface="Georgia" charset="0"/>
              </a:rPr>
              <a:t>“</a:t>
            </a:r>
            <a:r>
              <a:rPr lang="en-US" sz="2300" dirty="0">
                <a:latin typeface="Georgia" charset="0"/>
              </a:rPr>
              <a:t>obscene, lewd, lascivious, or filthy book, pamphlet, picture, paper, letter, writing, print, or other publication of indecent character</a:t>
            </a:r>
            <a:r>
              <a:rPr lang="ja-JP" altLang="en-US" sz="2300" dirty="0">
                <a:latin typeface="Georgia" charset="0"/>
              </a:rPr>
              <a:t>”</a:t>
            </a:r>
            <a:endParaRPr lang="en-US" sz="2300" dirty="0">
              <a:latin typeface="Georgia" charset="0"/>
            </a:endParaRPr>
          </a:p>
        </p:txBody>
      </p:sp>
      <p:pic>
        <p:nvPicPr>
          <p:cNvPr id="54276" name="Content Placeholder 4" descr="ladychatterly_venndiagram2-300x263[1].jpg"/>
          <p:cNvPicPr>
            <a:picLocks noGrp="1" noChangeAspect="1"/>
          </p:cNvPicPr>
          <p:nvPr>
            <p:ph sz="half" idx="2"/>
          </p:nvPr>
        </p:nvPicPr>
        <p:blipFill>
          <a:blip r:embed="rId2">
            <a:extLst>
              <a:ext uri="{28A0092B-C50C-407E-A947-70E740481C1C}">
                <a14:useLocalDpi xmlns:a14="http://schemas.microsoft.com/office/drawing/2010/main" val="0"/>
              </a:ext>
            </a:extLst>
          </a:blip>
          <a:srcRect t="-15299" b="-1529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1625" y="228600"/>
            <a:ext cx="8534400" cy="758825"/>
          </a:xfrm>
        </p:spPr>
        <p:txBody>
          <a:bodyPr>
            <a:normAutofit fontScale="90000"/>
          </a:bodyPr>
          <a:lstStyle/>
          <a:p>
            <a:pPr eaLnBrk="1" hangingPunct="1"/>
            <a:r>
              <a:rPr lang="en-US">
                <a:latin typeface="Georgia" charset="0"/>
              </a:rPr>
              <a:t>Problems with both</a:t>
            </a:r>
          </a:p>
        </p:txBody>
      </p:sp>
      <p:pic>
        <p:nvPicPr>
          <p:cNvPr id="55299" name="Content Placeholder 4" descr="Ohio-State-Poised-to-Lose-Online-Obscenity-Law-300x214[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0675" y="2286000"/>
            <a:ext cx="3952875" cy="2819400"/>
          </a:xfrm>
        </p:spPr>
      </p:pic>
      <p:sp>
        <p:nvSpPr>
          <p:cNvPr id="4" name="Content Placeholder 3"/>
          <p:cNvSpPr>
            <a:spLocks noGrp="1"/>
          </p:cNvSpPr>
          <p:nvPr>
            <p:ph sz="half" idx="2"/>
          </p:nvPr>
        </p:nvSpPr>
        <p:spPr>
          <a:xfrm>
            <a:off x="4800600" y="1919951"/>
            <a:ext cx="4038600" cy="4681538"/>
          </a:xfrm>
        </p:spPr>
        <p:txBody>
          <a:bodyPr>
            <a:normAutofit fontScale="92500" lnSpcReduction="10000"/>
          </a:bodyPr>
          <a:lstStyle/>
          <a:p>
            <a:pPr eaLnBrk="1" hangingPunct="1">
              <a:lnSpc>
                <a:spcPct val="90000"/>
              </a:lnSpc>
            </a:pPr>
            <a:r>
              <a:rPr lang="en-US" dirty="0">
                <a:latin typeface="Georgia" charset="0"/>
              </a:rPr>
              <a:t>So restrictive that any piece of literature that merely offered passages that alluded to sex were banned.</a:t>
            </a:r>
          </a:p>
          <a:p>
            <a:pPr eaLnBrk="1" hangingPunct="1">
              <a:lnSpc>
                <a:spcPct val="90000"/>
              </a:lnSpc>
            </a:pPr>
            <a:r>
              <a:rPr lang="en-US" dirty="0">
                <a:latin typeface="Georgia" charset="0"/>
              </a:rPr>
              <a:t>How to judge </a:t>
            </a:r>
            <a:r>
              <a:rPr lang="ja-JP" altLang="en-US" dirty="0">
                <a:latin typeface="Georgia" charset="0"/>
              </a:rPr>
              <a:t>“</a:t>
            </a:r>
            <a:r>
              <a:rPr lang="en-US" dirty="0">
                <a:latin typeface="Georgia" charset="0"/>
              </a:rPr>
              <a:t>whose minds are open</a:t>
            </a:r>
            <a:r>
              <a:rPr lang="ja-JP" altLang="en-US" dirty="0">
                <a:latin typeface="Georgia" charset="0"/>
              </a:rPr>
              <a:t>”</a:t>
            </a:r>
            <a:r>
              <a:rPr lang="en-US" dirty="0">
                <a:latin typeface="Georgia" charset="0"/>
              </a:rPr>
              <a:t> to corruption?</a:t>
            </a:r>
          </a:p>
          <a:p>
            <a:pPr eaLnBrk="1" hangingPunct="1">
              <a:lnSpc>
                <a:spcPct val="90000"/>
              </a:lnSpc>
            </a:pPr>
            <a:r>
              <a:rPr lang="en-US" dirty="0">
                <a:latin typeface="Georgia" charset="0"/>
              </a:rPr>
              <a:t>How to judge intent?</a:t>
            </a:r>
          </a:p>
          <a:p>
            <a:pPr eaLnBrk="1" hangingPunct="1">
              <a:lnSpc>
                <a:spcPct val="90000"/>
              </a:lnSpc>
            </a:pPr>
            <a:r>
              <a:rPr lang="en-US" dirty="0">
                <a:latin typeface="Georgia" charset="0"/>
              </a:rPr>
              <a:t>How to judge ill-defined terms such as immorality and indecency?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1625" y="228600"/>
            <a:ext cx="8534400" cy="758825"/>
          </a:xfrm>
        </p:spPr>
        <p:txBody>
          <a:bodyPr>
            <a:normAutofit fontScale="90000"/>
          </a:bodyPr>
          <a:lstStyle/>
          <a:p>
            <a:pPr eaLnBrk="1" hangingPunct="1"/>
            <a:r>
              <a:rPr lang="en-US">
                <a:latin typeface="Georgia" charset="0"/>
              </a:rPr>
              <a:t>A new era: Roth v. US (1957)</a:t>
            </a:r>
          </a:p>
        </p:txBody>
      </p:sp>
      <p:sp>
        <p:nvSpPr>
          <p:cNvPr id="56323" name="Content Placeholder 2"/>
          <p:cNvSpPr>
            <a:spLocks noGrp="1"/>
          </p:cNvSpPr>
          <p:nvPr>
            <p:ph sz="half" idx="1"/>
          </p:nvPr>
        </p:nvSpPr>
        <p:spPr>
          <a:xfrm>
            <a:off x="301625" y="1862230"/>
            <a:ext cx="4038600" cy="4681538"/>
          </a:xfrm>
        </p:spPr>
        <p:txBody>
          <a:bodyPr>
            <a:normAutofit fontScale="92500" lnSpcReduction="20000"/>
          </a:bodyPr>
          <a:lstStyle/>
          <a:p>
            <a:pPr eaLnBrk="1" hangingPunct="1"/>
            <a:r>
              <a:rPr lang="en-US" dirty="0">
                <a:latin typeface="Georgia" charset="0"/>
              </a:rPr>
              <a:t>Samuel Roth—convicted of possessing and mailing erotic materials considered </a:t>
            </a:r>
            <a:r>
              <a:rPr lang="ja-JP" altLang="en-US" dirty="0">
                <a:latin typeface="Georgia" charset="0"/>
              </a:rPr>
              <a:t>“</a:t>
            </a:r>
            <a:r>
              <a:rPr lang="en-US" dirty="0">
                <a:latin typeface="Georgia" charset="0"/>
              </a:rPr>
              <a:t>obscene.</a:t>
            </a:r>
            <a:r>
              <a:rPr lang="ja-JP" altLang="en-US" dirty="0">
                <a:latin typeface="Georgia" charset="0"/>
              </a:rPr>
              <a:t>”</a:t>
            </a:r>
            <a:endParaRPr lang="en-US" dirty="0">
              <a:latin typeface="Georgia" charset="0"/>
            </a:endParaRPr>
          </a:p>
          <a:p>
            <a:pPr eaLnBrk="1" hangingPunct="1"/>
            <a:r>
              <a:rPr lang="en-US" dirty="0">
                <a:latin typeface="Georgia" charset="0"/>
              </a:rPr>
              <a:t>Court upheld conviction, finding that he did violate California law.</a:t>
            </a:r>
          </a:p>
          <a:p>
            <a:pPr eaLnBrk="1" hangingPunct="1"/>
            <a:r>
              <a:rPr lang="en-US" dirty="0">
                <a:latin typeface="Georgia" charset="0"/>
              </a:rPr>
              <a:t>The difference is that in majority decision, Justice William Brennan sought to </a:t>
            </a:r>
            <a:r>
              <a:rPr lang="en-US" i="1" dirty="0">
                <a:latin typeface="Georgia" charset="0"/>
              </a:rPr>
              <a:t>define</a:t>
            </a:r>
            <a:r>
              <a:rPr lang="en-US" dirty="0">
                <a:latin typeface="Georgia" charset="0"/>
              </a:rPr>
              <a:t> obscenity.</a:t>
            </a:r>
          </a:p>
        </p:txBody>
      </p:sp>
      <p:sp>
        <p:nvSpPr>
          <p:cNvPr id="4" name="Content Placeholder 3"/>
          <p:cNvSpPr>
            <a:spLocks noGrp="1"/>
          </p:cNvSpPr>
          <p:nvPr>
            <p:ph sz="half" idx="2"/>
          </p:nvPr>
        </p:nvSpPr>
        <p:spPr>
          <a:xfrm>
            <a:off x="4495800" y="1862230"/>
            <a:ext cx="4343400" cy="4681538"/>
          </a:xfrm>
        </p:spPr>
        <p:txBody>
          <a:bodyPr>
            <a:normAutofit fontScale="92500" lnSpcReduction="20000"/>
          </a:bodyPr>
          <a:lstStyle/>
          <a:p>
            <a:pPr eaLnBrk="1" hangingPunct="1"/>
            <a:r>
              <a:rPr lang="en-US" dirty="0">
                <a:latin typeface="Georgia" charset="0"/>
              </a:rPr>
              <a:t>A work is obscene IF:</a:t>
            </a:r>
          </a:p>
          <a:p>
            <a:pPr eaLnBrk="1" hangingPunct="1">
              <a:buFont typeface="Wingdings 2" charset="0"/>
              <a:buNone/>
            </a:pPr>
            <a:r>
              <a:rPr lang="ja-JP" altLang="en-US" dirty="0">
                <a:latin typeface="Georgia" charset="0"/>
              </a:rPr>
              <a:t>“</a:t>
            </a:r>
            <a:r>
              <a:rPr lang="en-US" dirty="0">
                <a:latin typeface="Georgia" charset="0"/>
              </a:rPr>
              <a:t>[according to] </a:t>
            </a:r>
            <a:r>
              <a:rPr lang="en-US" b="1" dirty="0">
                <a:solidFill>
                  <a:srgbClr val="B32C16"/>
                </a:solidFill>
                <a:latin typeface="Georgia" charset="0"/>
              </a:rPr>
              <a:t>the average person, applying contemporary community standards, the dominant theme of the material taken as a whole appeals to prurient interest.</a:t>
            </a:r>
            <a:r>
              <a:rPr lang="ja-JP" altLang="en-US" b="1" dirty="0">
                <a:solidFill>
                  <a:srgbClr val="B32C16"/>
                </a:solidFill>
                <a:latin typeface="Georgia" charset="0"/>
              </a:rPr>
              <a:t>”</a:t>
            </a:r>
            <a:endParaRPr lang="en-US" b="1" dirty="0">
              <a:solidFill>
                <a:srgbClr val="B32C16"/>
              </a:solidFill>
              <a:latin typeface="Georgia"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01625" y="388055"/>
            <a:ext cx="8534400" cy="758825"/>
          </a:xfrm>
        </p:spPr>
        <p:txBody>
          <a:bodyPr>
            <a:normAutofit fontScale="90000"/>
          </a:bodyPr>
          <a:lstStyle/>
          <a:p>
            <a:pPr eaLnBrk="1" hangingPunct="1"/>
            <a:r>
              <a:rPr lang="en-US">
                <a:latin typeface="Georgia" charset="0"/>
              </a:rPr>
              <a:t>Jacobellis v. Ohio (1964)</a:t>
            </a:r>
          </a:p>
        </p:txBody>
      </p:sp>
      <p:sp>
        <p:nvSpPr>
          <p:cNvPr id="3" name="Content Placeholder 2"/>
          <p:cNvSpPr>
            <a:spLocks noGrp="1"/>
          </p:cNvSpPr>
          <p:nvPr>
            <p:ph sz="half" idx="1"/>
          </p:nvPr>
        </p:nvSpPr>
        <p:spPr>
          <a:xfrm>
            <a:off x="301625" y="1817948"/>
            <a:ext cx="4038600" cy="4681538"/>
          </a:xfrm>
        </p:spPr>
        <p:txBody>
          <a:bodyPr>
            <a:normAutofit lnSpcReduction="10000"/>
          </a:bodyPr>
          <a:lstStyle/>
          <a:p>
            <a:pPr eaLnBrk="1" hangingPunct="1">
              <a:lnSpc>
                <a:spcPct val="90000"/>
              </a:lnSpc>
            </a:pPr>
            <a:r>
              <a:rPr lang="en-US" sz="2300" dirty="0" err="1">
                <a:latin typeface="Georgia" charset="0"/>
              </a:rPr>
              <a:t>Nico</a:t>
            </a:r>
            <a:r>
              <a:rPr lang="en-US" sz="2300" dirty="0">
                <a:latin typeface="Georgia" charset="0"/>
              </a:rPr>
              <a:t> </a:t>
            </a:r>
            <a:r>
              <a:rPr lang="en-US" sz="2300" dirty="0" err="1">
                <a:latin typeface="Georgia" charset="0"/>
              </a:rPr>
              <a:t>Jacobellis</a:t>
            </a:r>
            <a:r>
              <a:rPr lang="en-US" sz="2300" dirty="0">
                <a:latin typeface="Georgia" charset="0"/>
              </a:rPr>
              <a:t>, a theater manager, convicted of violating Ohio law by screening an alleged obscene French </a:t>
            </a:r>
            <a:r>
              <a:rPr lang="en-US" sz="2300" dirty="0" smtClean="0">
                <a:latin typeface="Georgia" charset="0"/>
              </a:rPr>
              <a:t>film </a:t>
            </a:r>
            <a:r>
              <a:rPr lang="en-US" sz="2300" i="1" dirty="0" smtClean="0">
                <a:latin typeface="Georgia" charset="0"/>
              </a:rPr>
              <a:t>Les </a:t>
            </a:r>
            <a:r>
              <a:rPr lang="en-US" sz="2300" i="1" dirty="0" err="1" smtClean="0">
                <a:latin typeface="Georgia" charset="0"/>
              </a:rPr>
              <a:t>Amants</a:t>
            </a:r>
            <a:r>
              <a:rPr lang="en-US" sz="2300" i="1" dirty="0" smtClean="0">
                <a:latin typeface="Georgia" charset="0"/>
              </a:rPr>
              <a:t> (The Lovers)</a:t>
            </a:r>
            <a:r>
              <a:rPr lang="en-US" sz="2300" dirty="0" smtClean="0">
                <a:latin typeface="Georgia" charset="0"/>
              </a:rPr>
              <a:t>.</a:t>
            </a:r>
            <a:endParaRPr lang="en-US" sz="2300" dirty="0">
              <a:latin typeface="Georgia" charset="0"/>
            </a:endParaRPr>
          </a:p>
          <a:p>
            <a:pPr eaLnBrk="1" hangingPunct="1">
              <a:lnSpc>
                <a:spcPct val="90000"/>
              </a:lnSpc>
            </a:pPr>
            <a:r>
              <a:rPr lang="en-US" sz="2300" dirty="0">
                <a:latin typeface="Georgia" charset="0"/>
              </a:rPr>
              <a:t>Court overturned his conviction, ruling that the film was not obscene.</a:t>
            </a:r>
          </a:p>
          <a:p>
            <a:pPr eaLnBrk="1" hangingPunct="1">
              <a:lnSpc>
                <a:spcPct val="90000"/>
              </a:lnSpc>
            </a:pPr>
            <a:r>
              <a:rPr lang="en-US" sz="2300" dirty="0">
                <a:latin typeface="Georgia" charset="0"/>
              </a:rPr>
              <a:t>Indicated a loosening of court definition of what might be considered </a:t>
            </a:r>
            <a:r>
              <a:rPr lang="ja-JP" altLang="en-US" sz="2300" dirty="0">
                <a:latin typeface="Georgia" charset="0"/>
              </a:rPr>
              <a:t>“</a:t>
            </a:r>
            <a:r>
              <a:rPr lang="en-US" sz="2300" dirty="0">
                <a:latin typeface="Georgia" charset="0"/>
              </a:rPr>
              <a:t>patently offensive</a:t>
            </a:r>
            <a:r>
              <a:rPr lang="ja-JP" altLang="en-US" sz="2300" dirty="0">
                <a:latin typeface="Georgia" charset="0"/>
              </a:rPr>
              <a:t>”</a:t>
            </a:r>
            <a:r>
              <a:rPr lang="en-US" sz="2300" dirty="0">
                <a:latin typeface="Georgia" charset="0"/>
              </a:rPr>
              <a:t> and nudity alone could not constitute obscenity.</a:t>
            </a:r>
          </a:p>
        </p:txBody>
      </p:sp>
      <p:pic>
        <p:nvPicPr>
          <p:cNvPr id="57348" name="Content Placeholder 4" descr="les-amants-malle[1].gif"/>
          <p:cNvPicPr>
            <a:picLocks noGrp="1" noChangeAspect="1"/>
          </p:cNvPicPr>
          <p:nvPr>
            <p:ph sz="half" idx="2"/>
          </p:nvPr>
        </p:nvPicPr>
        <p:blipFill>
          <a:blip r:embed="rId2">
            <a:extLst>
              <a:ext uri="{28A0092B-C50C-407E-A947-70E740481C1C}">
                <a14:useLocalDpi xmlns:a14="http://schemas.microsoft.com/office/drawing/2010/main" val="0"/>
              </a:ext>
            </a:extLst>
          </a:blip>
          <a:srcRect t="-25974" b="-25974"/>
          <a:stretch>
            <a:fillRect/>
          </a:stretch>
        </p:blip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3561</TotalTime>
  <Words>1078</Words>
  <Application>Microsoft Macintosh PowerPoint</Application>
  <PresentationFormat>On-screen Show (4:3)</PresentationFormat>
  <Paragraphs>78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See No Evil; Hear No Evil;  Speak No Evil</vt:lpstr>
      <vt:lpstr>Do we know it when we see it?</vt:lpstr>
      <vt:lpstr>Law v. ethics</vt:lpstr>
      <vt:lpstr>PowerPoint Presentation</vt:lpstr>
      <vt:lpstr>What informs our understanding of “obscenity”</vt:lpstr>
      <vt:lpstr>The Hicklin test (1868) &amp;  the Anti-Obscenity Act (1873)</vt:lpstr>
      <vt:lpstr>Problems with both</vt:lpstr>
      <vt:lpstr>A new era: Roth v. US (1957)</vt:lpstr>
      <vt:lpstr>Jacobellis v. Ohio (1964)</vt:lpstr>
      <vt:lpstr>Potter Stewart’s famous ruling</vt:lpstr>
      <vt:lpstr>Miller v. California 1973</vt:lpstr>
      <vt:lpstr>The Miller Test (1973)</vt:lpstr>
      <vt:lpstr>How do we determine“serious literary, artistic, political or scientific value?”   </vt:lpstr>
      <vt:lpstr>PowerPoint Presentation</vt:lpstr>
      <vt:lpstr>PowerPoint Presentation</vt:lpstr>
      <vt:lpstr>PowerPoint Presentation</vt:lpstr>
      <vt:lpstr>PowerPoint Presentation</vt:lpstr>
      <vt:lpstr>PowerPoint Presentation</vt:lpstr>
      <vt:lpstr>Public tolerance for artistic risk taking</vt:lpstr>
      <vt:lpstr>Current trend: protect children from exposure and exploitation</vt:lpstr>
      <vt:lpstr>Barnes v. Glen Theatre 1991</vt:lpstr>
      <vt:lpstr>Is nudity obscene?</vt:lpstr>
      <vt:lpstr>The ruling</vt:lpstr>
      <vt:lpstr>Can we? v. Should we?</vt:lpstr>
      <vt:lpstr>Issues in an electronic age</vt:lpstr>
    </vt:vector>
  </TitlesOfParts>
  <Company>BVU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No Evil; Hear No Evil;  Speak No Evil</dc:title>
  <dc:creator>Andrea Frantz</dc:creator>
  <cp:lastModifiedBy>Andrea Frantz</cp:lastModifiedBy>
  <cp:revision>22</cp:revision>
  <dcterms:created xsi:type="dcterms:W3CDTF">2013-04-22T01:11:26Z</dcterms:created>
  <dcterms:modified xsi:type="dcterms:W3CDTF">2015-04-24T15:54:52Z</dcterms:modified>
</cp:coreProperties>
</file>