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7" r:id="rId3"/>
    <p:sldId id="278" r:id="rId4"/>
    <p:sldId id="257" r:id="rId5"/>
    <p:sldId id="258" r:id="rId6"/>
    <p:sldId id="259" r:id="rId7"/>
    <p:sldId id="260" r:id="rId8"/>
    <p:sldId id="261" r:id="rId9"/>
    <p:sldId id="262" r:id="rId10"/>
    <p:sldId id="263" r:id="rId11"/>
    <p:sldId id="264" r:id="rId12"/>
    <p:sldId id="265" r:id="rId13"/>
    <p:sldId id="266" r:id="rId14"/>
    <p:sldId id="267" r:id="rId15"/>
    <p:sldId id="276"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1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F96ED72-586D-7D49-A300-442F58A56E3A}" type="datetimeFigureOut">
              <a:rPr lang="en-US" smtClean="0"/>
              <a:t>3/6/15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3ED1F5-5446-AD4A-86E1-A0FEFD9B49D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96ED72-586D-7D49-A300-442F58A56E3A}"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ED1F5-5446-AD4A-86E1-A0FEFD9B49D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E3ED1F5-5446-AD4A-86E1-A0FEFD9B49D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96ED72-586D-7D49-A300-442F58A56E3A}"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F96ED72-586D-7D49-A300-442F58A56E3A}"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E3ED1F5-5446-AD4A-86E1-A0FEFD9B49D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F96ED72-586D-7D49-A300-442F58A56E3A}" type="datetimeFigureOut">
              <a:rPr lang="en-US" smtClean="0"/>
              <a:t>3/6/15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3ED1F5-5446-AD4A-86E1-A0FEFD9B49D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F96ED72-586D-7D49-A300-442F58A56E3A}"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ED1F5-5446-AD4A-86E1-A0FEFD9B49D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F96ED72-586D-7D49-A300-442F58A56E3A}" type="datetimeFigureOut">
              <a:rPr lang="en-US" smtClean="0"/>
              <a:t>3/6/15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E3ED1F5-5446-AD4A-86E1-A0FEFD9B49DF}"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96ED72-586D-7D49-A300-442F58A56E3A}" type="datetimeFigureOut">
              <a:rPr lang="en-US" smtClean="0"/>
              <a:t>3/6/15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E3ED1F5-5446-AD4A-86E1-A0FEFD9B49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F96ED72-586D-7D49-A300-442F58A56E3A}" type="datetimeFigureOut">
              <a:rPr lang="en-US" smtClean="0"/>
              <a:t>3/6/15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3ED1F5-5446-AD4A-86E1-A0FEFD9B49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E3ED1F5-5446-AD4A-86E1-A0FEFD9B49D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F96ED72-586D-7D49-A300-442F58A56E3A}" type="datetimeFigureOut">
              <a:rPr lang="en-US" smtClean="0"/>
              <a:t>3/6/15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E3ED1F5-5446-AD4A-86E1-A0FEFD9B49D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F96ED72-586D-7D49-A300-442F58A56E3A}" type="datetimeFigureOut">
              <a:rPr lang="en-US" smtClean="0"/>
              <a:t>3/6/15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F96ED72-586D-7D49-A300-442F58A56E3A}" type="datetimeFigureOut">
              <a:rPr lang="en-US" smtClean="0"/>
              <a:t>3/6/15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E3ED1F5-5446-AD4A-86E1-A0FEFD9B49D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t>Press, speech and petition issues</a:t>
            </a:r>
            <a:endParaRPr lang="en-US" sz="2800" dirty="0"/>
          </a:p>
        </p:txBody>
      </p:sp>
      <p:sp>
        <p:nvSpPr>
          <p:cNvPr id="2" name="Title 1"/>
          <p:cNvSpPr>
            <a:spLocks noGrp="1"/>
          </p:cNvSpPr>
          <p:nvPr>
            <p:ph type="ctrTitle"/>
          </p:nvPr>
        </p:nvSpPr>
        <p:spPr/>
        <p:txBody>
          <a:bodyPr/>
          <a:lstStyle/>
          <a:p>
            <a:r>
              <a:rPr lang="en-US" dirty="0" smtClean="0"/>
              <a:t>Silencing Student Voices</a:t>
            </a:r>
            <a:endParaRPr lang="en-US" dirty="0"/>
          </a:p>
        </p:txBody>
      </p:sp>
    </p:spTree>
    <p:extLst>
      <p:ext uri="{BB962C8B-B14F-4D97-AF65-F5344CB8AC3E}">
        <p14:creationId xmlns:p14="http://schemas.microsoft.com/office/powerpoint/2010/main" val="2954555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6" descr="r20090605-speechrights1[1].gif"/>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49250" y="304800"/>
            <a:ext cx="8477250" cy="61722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a:lnSpc>
                <a:spcPct val="90000"/>
              </a:lnSpc>
            </a:pPr>
            <a:r>
              <a:rPr lang="ja-JP" altLang="en-US" sz="2800" i="1" dirty="0">
                <a:latin typeface="Constantia" charset="0"/>
              </a:rPr>
              <a:t>“</a:t>
            </a:r>
            <a:r>
              <a:rPr lang="en-US" sz="2800" i="1" dirty="0">
                <a:latin typeface="Constantia" charset="0"/>
              </a:rPr>
              <a:t>It can hardly be argued that either students or teachers shed their constitutional rights to freedom of speech or expression at the schoolhouse gate…. </a:t>
            </a:r>
            <a:r>
              <a:rPr lang="en-US" sz="2800" dirty="0">
                <a:latin typeface="Constantia" charset="0"/>
              </a:rPr>
              <a:t>[The students] neither interrupted school activities nor sought to intrude in the school affairs or the lives of others. They caused discussion outside of the classrooms, but no interference with work and no disorder. In the circumstances, our Constitution does not permit officials of the State to deny their form of expression.</a:t>
            </a:r>
            <a:r>
              <a:rPr lang="ja-JP" altLang="en-US" sz="2800" dirty="0">
                <a:latin typeface="Constantia" charset="0"/>
              </a:rPr>
              <a:t>”</a:t>
            </a:r>
            <a:endParaRPr lang="en-US" sz="2800" dirty="0">
              <a:latin typeface="Constantia" charset="0"/>
            </a:endParaRPr>
          </a:p>
          <a:p>
            <a:pPr algn="r">
              <a:lnSpc>
                <a:spcPct val="90000"/>
              </a:lnSpc>
              <a:buFont typeface="Wingdings 2" charset="0"/>
              <a:buNone/>
            </a:pPr>
            <a:r>
              <a:rPr lang="en-US" sz="2800" dirty="0" smtClean="0">
                <a:latin typeface="Constantia" charset="0"/>
              </a:rPr>
              <a:t>—</a:t>
            </a:r>
            <a:r>
              <a:rPr lang="en-US" sz="2800" b="1" dirty="0" smtClean="0">
                <a:latin typeface="Constantia" charset="0"/>
              </a:rPr>
              <a:t>Justice  </a:t>
            </a:r>
            <a:r>
              <a:rPr lang="en-US" sz="2800" b="1" dirty="0">
                <a:latin typeface="Constantia" charset="0"/>
              </a:rPr>
              <a:t>Abe Fortas</a:t>
            </a:r>
            <a:r>
              <a:rPr lang="en-US" sz="2800" dirty="0">
                <a:latin typeface="Constantia" charset="0"/>
              </a:rPr>
              <a:t>, writing for the majority</a:t>
            </a:r>
            <a:br>
              <a:rPr lang="en-US" sz="2800" dirty="0">
                <a:latin typeface="Constantia" charset="0"/>
              </a:rPr>
            </a:br>
            <a:r>
              <a:rPr lang="en-US" dirty="0">
                <a:latin typeface="Constantia" charset="0"/>
              </a:rPr>
              <a:t>  </a:t>
            </a:r>
          </a:p>
        </p:txBody>
      </p:sp>
      <p:sp>
        <p:nvSpPr>
          <p:cNvPr id="5" name="Title 4"/>
          <p:cNvSpPr>
            <a:spLocks noGrp="1"/>
          </p:cNvSpPr>
          <p:nvPr>
            <p:ph type="title"/>
          </p:nvPr>
        </p:nvSpPr>
        <p:spPr/>
        <p:txBody>
          <a:bodyPr>
            <a:normAutofit/>
          </a:bodyPr>
          <a:lstStyle/>
          <a:p>
            <a:pPr fontAlgn="auto">
              <a:spcAft>
                <a:spcPts val="0"/>
              </a:spcAft>
              <a:defRPr/>
            </a:pPr>
            <a:r>
              <a:rPr sz="3600" b="1" dirty="0" smtClean="0">
                <a:ea typeface="+mj-ea"/>
              </a:rPr>
              <a:t>Tinker v. Des Moines</a:t>
            </a:r>
            <a:endParaRPr sz="3600" b="1"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nSpc>
                <a:spcPct val="90000"/>
              </a:lnSpc>
              <a:buNone/>
            </a:pPr>
            <a:r>
              <a:rPr lang="ja-JP" altLang="en-US" sz="2800" dirty="0">
                <a:latin typeface="Constantia" charset="0"/>
              </a:rPr>
              <a:t>“</a:t>
            </a:r>
            <a:r>
              <a:rPr lang="en-US" sz="2800" dirty="0">
                <a:latin typeface="Constantia" charset="0"/>
              </a:rPr>
              <a:t>…the crucial remaining questions are whether students and teachers may use the schools at their whim as a platform for the exercise of free speech--"symbolic" or "pure"--and whether the courts will allocate to themselves the function of deciding how the pupils' school day will be spent. While I have always believed that under the First and Fourteenth Amendments neither the State nor the Federal Government has any authority to regulate or censor the content of speech, I have never believed that any person has a right to give speeches or engage in demonstrations where he pleases and when he pleases. This Court has already rejected such a notion.</a:t>
            </a:r>
            <a:r>
              <a:rPr lang="ja-JP" altLang="en-US" sz="2800" dirty="0">
                <a:latin typeface="Constantia" charset="0"/>
              </a:rPr>
              <a:t>”</a:t>
            </a:r>
            <a:endParaRPr lang="en-US" sz="2800" dirty="0">
              <a:latin typeface="Constantia" charset="0"/>
            </a:endParaRPr>
          </a:p>
          <a:p>
            <a:pPr marL="0" indent="0" algn="r">
              <a:lnSpc>
                <a:spcPct val="90000"/>
              </a:lnSpc>
              <a:buNone/>
            </a:pPr>
            <a:r>
              <a:rPr lang="en-US" sz="2400" b="1" dirty="0">
                <a:latin typeface="Constantia" charset="0"/>
              </a:rPr>
              <a:t>—</a:t>
            </a:r>
            <a:r>
              <a:rPr lang="en-US" sz="2400" b="1" dirty="0" smtClean="0">
                <a:latin typeface="Constantia" charset="0"/>
              </a:rPr>
              <a:t>Justice  </a:t>
            </a:r>
            <a:r>
              <a:rPr lang="en-US" sz="2400" b="1" dirty="0">
                <a:latin typeface="Constantia" charset="0"/>
              </a:rPr>
              <a:t>Hugo Black</a:t>
            </a:r>
            <a:r>
              <a:rPr lang="en-US" sz="2400" dirty="0">
                <a:latin typeface="Constantia" charset="0"/>
              </a:rPr>
              <a:t>, writing for the dissent</a:t>
            </a:r>
          </a:p>
        </p:txBody>
      </p:sp>
      <p:sp>
        <p:nvSpPr>
          <p:cNvPr id="3" name="Title 2"/>
          <p:cNvSpPr>
            <a:spLocks noGrp="1"/>
          </p:cNvSpPr>
          <p:nvPr>
            <p:ph type="title"/>
          </p:nvPr>
        </p:nvSpPr>
        <p:spPr/>
        <p:txBody>
          <a:bodyPr>
            <a:normAutofit/>
          </a:bodyPr>
          <a:lstStyle/>
          <a:p>
            <a:pPr fontAlgn="auto">
              <a:spcAft>
                <a:spcPts val="0"/>
              </a:spcAft>
              <a:defRPr/>
            </a:pPr>
            <a:r>
              <a:rPr sz="3600" b="1" dirty="0" smtClean="0">
                <a:ea typeface="+mj-ea"/>
              </a:rPr>
              <a:t>Tinker v. Des Moines</a:t>
            </a:r>
            <a:endParaRPr sz="3600" b="1"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2" charset="0"/>
              <a:buNone/>
            </a:pPr>
            <a:r>
              <a:rPr lang="en-US">
                <a:latin typeface="Constantia" charset="0"/>
              </a:rPr>
              <a:t>A doctrine that empowers government to regulate speech (as a means of protecting the wider community from its harmful effects) as long as:</a:t>
            </a:r>
          </a:p>
          <a:p>
            <a:pPr>
              <a:buFont typeface="Wingdings 2" charset="0"/>
              <a:buNone/>
            </a:pPr>
            <a:endParaRPr lang="en-US">
              <a:latin typeface="Constantia" charset="0"/>
            </a:endParaRPr>
          </a:p>
          <a:p>
            <a:pPr>
              <a:buFont typeface="Wingdings 2" charset="0"/>
              <a:buAutoNum type="arabicPeriod"/>
            </a:pPr>
            <a:r>
              <a:rPr lang="en-US">
                <a:latin typeface="Constantia" charset="0"/>
              </a:rPr>
              <a:t>Governing body is neutral regarding the content of expression (meaning that it cannot be motivated by political or other objections to the speech). Must be </a:t>
            </a:r>
            <a:r>
              <a:rPr lang="ja-JP" altLang="en-US">
                <a:latin typeface="Constantia" charset="0"/>
              </a:rPr>
              <a:t>“</a:t>
            </a:r>
            <a:r>
              <a:rPr lang="en-US">
                <a:latin typeface="Constantia" charset="0"/>
              </a:rPr>
              <a:t>viewpoint neutral</a:t>
            </a:r>
            <a:r>
              <a:rPr lang="ja-JP" altLang="en-US">
                <a:latin typeface="Constantia" charset="0"/>
              </a:rPr>
              <a:t>”</a:t>
            </a:r>
            <a:r>
              <a:rPr lang="en-US">
                <a:latin typeface="Constantia" charset="0"/>
              </a:rPr>
              <a:t>.</a:t>
            </a:r>
          </a:p>
          <a:p>
            <a:pPr>
              <a:buFont typeface="Wingdings 2" charset="0"/>
              <a:buAutoNum type="arabicPeriod"/>
            </a:pPr>
            <a:r>
              <a:rPr lang="en-US">
                <a:latin typeface="Constantia" charset="0"/>
              </a:rPr>
              <a:t>The flow of ideas is not substantially altered</a:t>
            </a:r>
          </a:p>
        </p:txBody>
      </p:sp>
      <p:sp>
        <p:nvSpPr>
          <p:cNvPr id="3" name="Title 2"/>
          <p:cNvSpPr>
            <a:spLocks noGrp="1"/>
          </p:cNvSpPr>
          <p:nvPr>
            <p:ph type="title"/>
          </p:nvPr>
        </p:nvSpPr>
        <p:spPr/>
        <p:txBody>
          <a:bodyPr>
            <a:normAutofit/>
          </a:bodyPr>
          <a:lstStyle/>
          <a:p>
            <a:pPr fontAlgn="auto">
              <a:spcAft>
                <a:spcPts val="0"/>
              </a:spcAft>
              <a:defRPr/>
            </a:pPr>
            <a:r>
              <a:rPr sz="3600" b="1" dirty="0" smtClean="0">
                <a:ea typeface="+mj-ea"/>
              </a:rPr>
              <a:t>Time, Place and Manner Rule</a:t>
            </a:r>
            <a:endParaRPr sz="3600" b="1" dirty="0">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smtClean="0">
                <a:ea typeface="+mj-ea"/>
              </a:rPr>
              <a:t>Hazelwood School Dist. V. </a:t>
            </a:r>
            <a:r>
              <a:rPr err="1" smtClean="0">
                <a:ea typeface="+mj-ea"/>
              </a:rPr>
              <a:t>Kuhlmeier</a:t>
            </a:r>
            <a:r>
              <a:rPr smtClean="0">
                <a:ea typeface="+mj-ea"/>
              </a:rPr>
              <a:t> (1988)</a:t>
            </a:r>
            <a:endParaRPr>
              <a:ea typeface="+mj-ea"/>
            </a:endParaRPr>
          </a:p>
        </p:txBody>
      </p:sp>
      <p:sp>
        <p:nvSpPr>
          <p:cNvPr id="6" name="Content Placeholder 5"/>
          <p:cNvSpPr>
            <a:spLocks noGrp="1"/>
          </p:cNvSpPr>
          <p:nvPr>
            <p:ph sz="half" idx="2"/>
          </p:nvPr>
        </p:nvSpPr>
        <p:spPr>
          <a:xfrm>
            <a:off x="4648200" y="1523999"/>
            <a:ext cx="4059238" cy="4981613"/>
          </a:xfrm>
        </p:spPr>
        <p:txBody>
          <a:bodyPr>
            <a:normAutofit/>
          </a:bodyPr>
          <a:lstStyle/>
          <a:p>
            <a:r>
              <a:rPr lang="en-US" sz="2400" dirty="0">
                <a:latin typeface="Constantia" charset="0"/>
              </a:rPr>
              <a:t>At issue: Hazelwood </a:t>
            </a:r>
            <a:r>
              <a:rPr lang="en-US" sz="2400" dirty="0" smtClean="0">
                <a:latin typeface="Constantia" charset="0"/>
              </a:rPr>
              <a:t>principal, Robert Reynolds, regularly </a:t>
            </a:r>
            <a:r>
              <a:rPr lang="en-US" sz="2400" dirty="0">
                <a:latin typeface="Constantia" charset="0"/>
              </a:rPr>
              <a:t>had </a:t>
            </a:r>
            <a:r>
              <a:rPr lang="en-US" sz="2400" b="1" i="1" dirty="0">
                <a:latin typeface="Constantia" charset="0"/>
              </a:rPr>
              <a:t>prior review </a:t>
            </a:r>
            <a:r>
              <a:rPr lang="en-US" sz="2400" dirty="0">
                <a:latin typeface="Constantia" charset="0"/>
              </a:rPr>
              <a:t>over newspaper (produced by journalism class)</a:t>
            </a:r>
          </a:p>
          <a:p>
            <a:r>
              <a:rPr lang="en-US" sz="2400" dirty="0">
                <a:latin typeface="Constantia" charset="0"/>
              </a:rPr>
              <a:t>He deleted two major stories written by students—one on teen pregnancy and another on how students respond to divorce—citing the subject matter as </a:t>
            </a:r>
            <a:r>
              <a:rPr lang="ja-JP" altLang="en-US" sz="2400" dirty="0">
                <a:latin typeface="Constantia" charset="0"/>
              </a:rPr>
              <a:t>“</a:t>
            </a:r>
            <a:r>
              <a:rPr lang="en-US" sz="2400" dirty="0">
                <a:latin typeface="Constantia" charset="0"/>
              </a:rPr>
              <a:t>inappropriate</a:t>
            </a:r>
            <a:r>
              <a:rPr lang="ja-JP" altLang="en-US" sz="2400" dirty="0">
                <a:latin typeface="Constantia" charset="0"/>
              </a:rPr>
              <a:t>”</a:t>
            </a:r>
            <a:r>
              <a:rPr lang="en-US" sz="2400" dirty="0">
                <a:latin typeface="Constantia" charset="0"/>
              </a:rPr>
              <a:t> </a:t>
            </a:r>
          </a:p>
          <a:p>
            <a:endParaRPr lang="en-US" sz="2400" dirty="0">
              <a:latin typeface="Constantia" charset="0"/>
            </a:endParaRPr>
          </a:p>
        </p:txBody>
      </p:sp>
      <p:pic>
        <p:nvPicPr>
          <p:cNvPr id="40964" name="Content Placeholder 8" descr="250px-Hsd-logo[1].pn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2738" y="2743200"/>
            <a:ext cx="4257675" cy="1447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Hazelwood v. </a:t>
            </a:r>
            <a:r>
              <a:rPr lang="en-US" dirty="0" err="1" smtClean="0"/>
              <a:t>Kuhlmeier</a:t>
            </a:r>
            <a:r>
              <a:rPr lang="en-US" dirty="0" smtClean="0"/>
              <a:t> (1988)</a:t>
            </a:r>
            <a:endParaRPr lang="en-US" dirty="0"/>
          </a:p>
        </p:txBody>
      </p:sp>
      <p:sp>
        <p:nvSpPr>
          <p:cNvPr id="3" name="Content Placeholder 2"/>
          <p:cNvSpPr>
            <a:spLocks noGrp="1"/>
          </p:cNvSpPr>
          <p:nvPr>
            <p:ph sz="half" idx="1"/>
          </p:nvPr>
        </p:nvSpPr>
        <p:spPr/>
        <p:txBody>
          <a:bodyPr/>
          <a:lstStyle/>
          <a:p>
            <a:r>
              <a:rPr lang="en-US" dirty="0" smtClean="0"/>
              <a:t>The 1980s—what was going on culturally?</a:t>
            </a:r>
          </a:p>
          <a:p>
            <a:r>
              <a:rPr lang="en-US" dirty="0" smtClean="0"/>
              <a:t>End of the ‘student protest era.’</a:t>
            </a:r>
          </a:p>
          <a:p>
            <a:r>
              <a:rPr lang="en-US" dirty="0" smtClean="0"/>
              <a:t>Greater exercise of authority across many elements of American society</a:t>
            </a:r>
            <a:endParaRPr lang="en-US" dirty="0"/>
          </a:p>
        </p:txBody>
      </p:sp>
      <p:pic>
        <p:nvPicPr>
          <p:cNvPr id="5" name="Content Placeholder 4" descr="il_fullxfull.327409047.jpg"/>
          <p:cNvPicPr>
            <a:picLocks noGrp="1" noChangeAspect="1"/>
          </p:cNvPicPr>
          <p:nvPr>
            <p:ph sz="half" idx="2"/>
          </p:nvPr>
        </p:nvPicPr>
        <p:blipFill>
          <a:blip r:embed="rId2">
            <a:extLst>
              <a:ext uri="{28A0092B-C50C-407E-A947-70E740481C1C}">
                <a14:useLocalDpi xmlns:a14="http://schemas.microsoft.com/office/drawing/2010/main" val="0"/>
              </a:ext>
            </a:extLst>
          </a:blip>
          <a:srcRect t="-40850" b="-40850"/>
          <a:stretch>
            <a:fillRect/>
          </a:stretch>
        </p:blipFill>
        <p:spPr>
          <a:xfrm>
            <a:off x="4340352" y="1371600"/>
            <a:ext cx="4498848" cy="5486400"/>
          </a:xfrm>
        </p:spPr>
      </p:pic>
    </p:spTree>
    <p:extLst>
      <p:ext uri="{BB962C8B-B14F-4D97-AF65-F5344CB8AC3E}">
        <p14:creationId xmlns:p14="http://schemas.microsoft.com/office/powerpoint/2010/main" val="258452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ea typeface="+mj-ea"/>
              </a:rPr>
              <a:t>Hazelwood v. </a:t>
            </a:r>
            <a:r>
              <a:rPr err="1" smtClean="0">
                <a:ea typeface="+mj-ea"/>
              </a:rPr>
              <a:t>Kuhlmeier</a:t>
            </a:r>
            <a:endParaRPr>
              <a:ea typeface="+mj-ea"/>
            </a:endParaRPr>
          </a:p>
        </p:txBody>
      </p:sp>
      <p:sp>
        <p:nvSpPr>
          <p:cNvPr id="41987" name="Content Placeholder 2"/>
          <p:cNvSpPr>
            <a:spLocks noGrp="1"/>
          </p:cNvSpPr>
          <p:nvPr>
            <p:ph sz="half" idx="1"/>
          </p:nvPr>
        </p:nvSpPr>
        <p:spPr>
          <a:xfrm>
            <a:off x="457200" y="1524000"/>
            <a:ext cx="4059238" cy="4572000"/>
          </a:xfrm>
        </p:spPr>
        <p:txBody>
          <a:bodyPr>
            <a:normAutofit/>
          </a:bodyPr>
          <a:lstStyle/>
          <a:p>
            <a:r>
              <a:rPr lang="en-US" sz="2800" dirty="0">
                <a:latin typeface="Constantia" charset="0"/>
              </a:rPr>
              <a:t>Supreme </a:t>
            </a:r>
            <a:r>
              <a:rPr lang="en-US" sz="2800" dirty="0" smtClean="0">
                <a:latin typeface="Constantia" charset="0"/>
              </a:rPr>
              <a:t>Court’s ruling (5-3) guaranteed </a:t>
            </a:r>
            <a:r>
              <a:rPr lang="en-US" sz="2800" dirty="0">
                <a:latin typeface="Constantia" charset="0"/>
              </a:rPr>
              <a:t>for the first time that public schools could censor stories as long as the student publication is not deemed a </a:t>
            </a:r>
            <a:r>
              <a:rPr lang="ja-JP" altLang="en-US" sz="2800" dirty="0">
                <a:latin typeface="Constantia" charset="0"/>
              </a:rPr>
              <a:t>“</a:t>
            </a:r>
            <a:r>
              <a:rPr lang="en-US" sz="2800" dirty="0">
                <a:latin typeface="Constantia" charset="0"/>
              </a:rPr>
              <a:t>public forum for student expression.</a:t>
            </a:r>
            <a:r>
              <a:rPr lang="ja-JP" altLang="en-US" sz="2800" dirty="0">
                <a:latin typeface="Constantia" charset="0"/>
              </a:rPr>
              <a:t>”</a:t>
            </a:r>
            <a:endParaRPr lang="en-US" sz="2800" dirty="0">
              <a:latin typeface="Constantia" charset="0"/>
            </a:endParaRPr>
          </a:p>
        </p:txBody>
      </p:sp>
      <p:pic>
        <p:nvPicPr>
          <p:cNvPr id="41988" name="Content Placeholder 6" descr="student_censorship[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30763" y="1905000"/>
            <a:ext cx="3695700" cy="3810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smtClean="0">
                <a:ea typeface="+mj-ea"/>
              </a:rPr>
              <a:t>The problem for Hazelwood’s </a:t>
            </a:r>
            <a:r>
              <a:rPr i="1" smtClean="0">
                <a:ea typeface="+mj-ea"/>
              </a:rPr>
              <a:t>Spectrum</a:t>
            </a:r>
            <a:endParaRPr i="1">
              <a:ea typeface="+mj-ea"/>
            </a:endParaRPr>
          </a:p>
        </p:txBody>
      </p:sp>
      <p:pic>
        <p:nvPicPr>
          <p:cNvPr id="43011" name="Content Placeholder 4" descr="paper_censored[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828800"/>
            <a:ext cx="3765550" cy="3730625"/>
          </a:xfrm>
        </p:spPr>
      </p:pic>
      <p:sp>
        <p:nvSpPr>
          <p:cNvPr id="4" name="Content Placeholder 3"/>
          <p:cNvSpPr>
            <a:spLocks noGrp="1"/>
          </p:cNvSpPr>
          <p:nvPr>
            <p:ph sz="half" idx="2"/>
          </p:nvPr>
        </p:nvSpPr>
        <p:spPr>
          <a:xfrm>
            <a:off x="4648200" y="1371600"/>
            <a:ext cx="4059238" cy="5105400"/>
          </a:xfrm>
        </p:spPr>
        <p:txBody>
          <a:bodyPr>
            <a:normAutofit lnSpcReduction="10000"/>
          </a:bodyPr>
          <a:lstStyle/>
          <a:p>
            <a:r>
              <a:rPr lang="en-US" sz="2400">
                <a:latin typeface="Constantia" charset="0"/>
              </a:rPr>
              <a:t>Historically, the newspaper had undergone prior review by both principal and journalism teacher.</a:t>
            </a:r>
          </a:p>
          <a:p>
            <a:r>
              <a:rPr lang="en-US" sz="2400">
                <a:latin typeface="Constantia" charset="0"/>
              </a:rPr>
              <a:t>Had students been the final determining source for content, this decision likely would not have gone down as it did.</a:t>
            </a:r>
          </a:p>
          <a:p>
            <a:r>
              <a:rPr lang="en-US" sz="2400">
                <a:latin typeface="Constantia" charset="0"/>
              </a:rPr>
              <a:t>It effectively underscored the fact that it wasn</a:t>
            </a:r>
            <a:r>
              <a:rPr lang="ja-JP" altLang="en-US" sz="2400">
                <a:latin typeface="Constantia" charset="0"/>
              </a:rPr>
              <a:t>’</a:t>
            </a:r>
            <a:r>
              <a:rPr lang="en-US" sz="2400">
                <a:latin typeface="Constantia" charset="0"/>
              </a:rPr>
              <a:t>t a free and open forum for student expression.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ea typeface="+mj-ea"/>
              </a:rPr>
              <a:t>Hazelwood v. </a:t>
            </a:r>
            <a:r>
              <a:rPr err="1" smtClean="0">
                <a:ea typeface="+mj-ea"/>
              </a:rPr>
              <a:t>Kuhlmeier</a:t>
            </a:r>
            <a:endParaRPr>
              <a:ea typeface="+mj-ea"/>
            </a:endParaRPr>
          </a:p>
        </p:txBody>
      </p:sp>
      <p:sp>
        <p:nvSpPr>
          <p:cNvPr id="4" name="Content Placeholder 3"/>
          <p:cNvSpPr>
            <a:spLocks noGrp="1"/>
          </p:cNvSpPr>
          <p:nvPr>
            <p:ph sz="half" idx="2"/>
          </p:nvPr>
        </p:nvSpPr>
        <p:spPr>
          <a:xfrm>
            <a:off x="4648200" y="1524000"/>
            <a:ext cx="4059238" cy="4572000"/>
          </a:xfrm>
        </p:spPr>
        <p:txBody>
          <a:bodyPr>
            <a:normAutofit/>
          </a:bodyPr>
          <a:lstStyle/>
          <a:p>
            <a:pPr marL="274320" indent="-274320" fontAlgn="auto">
              <a:spcAft>
                <a:spcPts val="0"/>
              </a:spcAft>
              <a:buFont typeface="Wingdings 2"/>
              <a:buChar char=""/>
              <a:defRPr/>
            </a:pPr>
            <a:r>
              <a:rPr lang="en-US" dirty="0" smtClean="0">
                <a:ea typeface="+mn-ea"/>
              </a:rPr>
              <a:t>Factors for determining forum status for student media:</a:t>
            </a:r>
          </a:p>
          <a:p>
            <a:pPr marL="274320" indent="-274320" fontAlgn="auto">
              <a:spcAft>
                <a:spcPts val="0"/>
              </a:spcAft>
              <a:buFont typeface="Wingdings 2"/>
              <a:buChar char=""/>
              <a:defRPr/>
            </a:pPr>
            <a:r>
              <a:rPr lang="en-US" dirty="0" smtClean="0">
                <a:ea typeface="+mn-ea"/>
              </a:rPr>
              <a:t>Explicit label by administration as an open forum for student expression</a:t>
            </a:r>
          </a:p>
          <a:p>
            <a:pPr marL="274320" indent="-274320" fontAlgn="auto">
              <a:spcAft>
                <a:spcPts val="0"/>
              </a:spcAft>
              <a:buFont typeface="Wingdings 2"/>
              <a:buChar char=""/>
              <a:defRPr/>
            </a:pPr>
            <a:r>
              <a:rPr lang="en-US" dirty="0" smtClean="0">
                <a:ea typeface="+mn-ea"/>
              </a:rPr>
              <a:t>By policy or practice, the administration has historically opened the forum for free expression</a:t>
            </a:r>
            <a:endParaRPr lang="en-US" dirty="0">
              <a:ea typeface="+mn-ea"/>
            </a:endParaRPr>
          </a:p>
        </p:txBody>
      </p:sp>
      <p:pic>
        <p:nvPicPr>
          <p:cNvPr id="44036" name="Content Placeholder 8" descr="censor[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22313" y="1524000"/>
            <a:ext cx="3529012" cy="45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err="1" smtClean="0">
                <a:ea typeface="+mj-ea"/>
              </a:rPr>
              <a:t>Hosty</a:t>
            </a:r>
            <a:r>
              <a:rPr smtClean="0">
                <a:ea typeface="+mj-ea"/>
              </a:rPr>
              <a:t> v. Carter (2005)</a:t>
            </a:r>
            <a:endParaRPr>
              <a:ea typeface="+mj-ea"/>
            </a:endParaRPr>
          </a:p>
        </p:txBody>
      </p:sp>
      <p:pic>
        <p:nvPicPr>
          <p:cNvPr id="45059" name="Content Placeholder 4" descr="censorship-just-keep-your-head-down[1].pn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676400"/>
            <a:ext cx="4724400" cy="4343400"/>
          </a:xfrm>
        </p:spPr>
      </p:pic>
      <p:sp>
        <p:nvSpPr>
          <p:cNvPr id="4" name="Content Placeholder 3"/>
          <p:cNvSpPr>
            <a:spLocks noGrp="1"/>
          </p:cNvSpPr>
          <p:nvPr>
            <p:ph sz="half" idx="2"/>
          </p:nvPr>
        </p:nvSpPr>
        <p:spPr>
          <a:xfrm>
            <a:off x="5029200" y="1676400"/>
            <a:ext cx="3678238" cy="4419600"/>
          </a:xfrm>
        </p:spPr>
        <p:txBody>
          <a:bodyPr>
            <a:normAutofit fontScale="92500" lnSpcReduction="20000"/>
          </a:bodyPr>
          <a:lstStyle/>
          <a:p>
            <a:pPr marL="274320" indent="-274320" fontAlgn="auto">
              <a:spcAft>
                <a:spcPts val="0"/>
              </a:spcAft>
              <a:buFont typeface="Wingdings 2"/>
              <a:buChar char=""/>
              <a:defRPr/>
            </a:pPr>
            <a:r>
              <a:rPr lang="en-US" dirty="0" smtClean="0">
                <a:ea typeface="+mn-ea"/>
              </a:rPr>
              <a:t>At issue: Governor State University student journalists sued Dean Patricia Carter after she called newspaper printer to shut down the presses until a school official had given prior approval.  </a:t>
            </a:r>
          </a:p>
          <a:p>
            <a:pPr marL="274320" indent="-274320" fontAlgn="auto">
              <a:spcAft>
                <a:spcPts val="0"/>
              </a:spcAft>
              <a:buFont typeface="Wingdings 2"/>
              <a:buChar char=""/>
              <a:defRPr/>
            </a:pPr>
            <a:r>
              <a:rPr lang="en-US" dirty="0" smtClean="0">
                <a:ea typeface="+mn-ea"/>
              </a:rPr>
              <a:t>The newspaper at the public institution had published news and editorials critical of the administration.</a:t>
            </a:r>
            <a:endParaRPr lang="en-US" dirty="0">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intersection of law and ethics</a:t>
            </a:r>
            <a:endParaRPr lang="en-US" dirty="0"/>
          </a:p>
        </p:txBody>
      </p:sp>
      <p:pic>
        <p:nvPicPr>
          <p:cNvPr id="7" name="Picture 6" descr="Social-media-ethics-e133658597349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025" y="1646935"/>
            <a:ext cx="5242636" cy="4958588"/>
          </a:xfrm>
          <a:prstGeom prst="rect">
            <a:avLst/>
          </a:prstGeom>
        </p:spPr>
      </p:pic>
    </p:spTree>
    <p:extLst>
      <p:ext uri="{BB962C8B-B14F-4D97-AF65-F5344CB8AC3E}">
        <p14:creationId xmlns:p14="http://schemas.microsoft.com/office/powerpoint/2010/main" val="39596103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err="1" smtClean="0">
                <a:ea typeface="+mj-ea"/>
              </a:rPr>
              <a:t>Hosty</a:t>
            </a:r>
            <a:r>
              <a:rPr smtClean="0">
                <a:ea typeface="+mj-ea"/>
              </a:rPr>
              <a:t> v. Carter </a:t>
            </a:r>
            <a:endParaRPr>
              <a:ea typeface="+mj-ea"/>
            </a:endParaRPr>
          </a:p>
        </p:txBody>
      </p:sp>
      <p:pic>
        <p:nvPicPr>
          <p:cNvPr id="46083" name="Content Placeholder 4" descr="dailycal_full[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57250" y="1524000"/>
            <a:ext cx="3259138" cy="4572000"/>
          </a:xfrm>
        </p:spPr>
      </p:pic>
      <p:sp>
        <p:nvSpPr>
          <p:cNvPr id="46084" name="Content Placeholder 3"/>
          <p:cNvSpPr>
            <a:spLocks noGrp="1"/>
          </p:cNvSpPr>
          <p:nvPr>
            <p:ph sz="half" idx="2"/>
          </p:nvPr>
        </p:nvSpPr>
        <p:spPr>
          <a:xfrm>
            <a:off x="4648200" y="1524000"/>
            <a:ext cx="4059238" cy="4572000"/>
          </a:xfrm>
        </p:spPr>
        <p:txBody>
          <a:bodyPr/>
          <a:lstStyle/>
          <a:p>
            <a:r>
              <a:rPr lang="en-US" dirty="0">
                <a:latin typeface="Constantia" charset="0"/>
              </a:rPr>
              <a:t>Supreme Court applied Hazelwood precedent to public colleges</a:t>
            </a:r>
          </a:p>
          <a:p>
            <a:r>
              <a:rPr lang="en-US" dirty="0">
                <a:latin typeface="Constantia" charset="0"/>
              </a:rPr>
              <a:t>While they </a:t>
            </a:r>
            <a:r>
              <a:rPr lang="en-US" dirty="0" err="1">
                <a:latin typeface="Constantia" charset="0"/>
              </a:rPr>
              <a:t>didn</a:t>
            </a:r>
            <a:r>
              <a:rPr lang="ja-JP" altLang="en-US" dirty="0">
                <a:latin typeface="Constantia" charset="0"/>
              </a:rPr>
              <a:t>’</a:t>
            </a:r>
            <a:r>
              <a:rPr lang="en-US" dirty="0">
                <a:latin typeface="Constantia" charset="0"/>
              </a:rPr>
              <a:t>t necessarily believe that the forums were co-equal (high school and college), they did affirm that Carter had </a:t>
            </a:r>
            <a:r>
              <a:rPr lang="ja-JP" altLang="en-US" dirty="0">
                <a:latin typeface="Constantia" charset="0"/>
              </a:rPr>
              <a:t>“</a:t>
            </a:r>
            <a:r>
              <a:rPr lang="en-US" dirty="0">
                <a:latin typeface="Constantia" charset="0"/>
              </a:rPr>
              <a:t>qualified immunity.</a:t>
            </a:r>
            <a:r>
              <a:rPr lang="ja-JP" altLang="en-US" dirty="0">
                <a:latin typeface="Constantia" charset="0"/>
              </a:rPr>
              <a:t>”</a:t>
            </a:r>
            <a:endParaRPr lang="en-US" dirty="0">
              <a:latin typeface="Constantia"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lstStyle/>
          <a:p>
            <a:r>
              <a:rPr lang="en-US">
                <a:latin typeface="Constantia" charset="0"/>
              </a:rPr>
              <a:t>Carter</a:t>
            </a:r>
            <a:r>
              <a:rPr lang="ja-JP" altLang="en-US">
                <a:latin typeface="Constantia" charset="0"/>
              </a:rPr>
              <a:t>’</a:t>
            </a:r>
            <a:r>
              <a:rPr lang="en-US">
                <a:latin typeface="Constantia" charset="0"/>
              </a:rPr>
              <a:t>s Qualified Immunity:</a:t>
            </a:r>
          </a:p>
        </p:txBody>
      </p:sp>
      <p:sp>
        <p:nvSpPr>
          <p:cNvPr id="2" name="Title 1"/>
          <p:cNvSpPr>
            <a:spLocks noGrp="1"/>
          </p:cNvSpPr>
          <p:nvPr>
            <p:ph type="title"/>
          </p:nvPr>
        </p:nvSpPr>
        <p:spPr/>
        <p:txBody>
          <a:bodyPr/>
          <a:lstStyle/>
          <a:p>
            <a:pPr fontAlgn="auto">
              <a:spcAft>
                <a:spcPts val="0"/>
              </a:spcAft>
              <a:defRPr/>
            </a:pPr>
            <a:r>
              <a:rPr err="1" smtClean="0">
                <a:ea typeface="+mj-ea"/>
              </a:rPr>
              <a:t>Hosty</a:t>
            </a:r>
            <a:r>
              <a:rPr smtClean="0">
                <a:ea typeface="+mj-ea"/>
              </a:rPr>
              <a:t> v. Carter</a:t>
            </a:r>
            <a:endParaRPr>
              <a:ea typeface="+mj-ea"/>
            </a:endParaRPr>
          </a:p>
        </p:txBody>
      </p:sp>
      <p:sp>
        <p:nvSpPr>
          <p:cNvPr id="47108" name="Rectangle 4"/>
          <p:cNvSpPr>
            <a:spLocks noChangeArrowheads="1"/>
          </p:cNvSpPr>
          <p:nvPr/>
        </p:nvSpPr>
        <p:spPr bwMode="auto">
          <a:xfrm>
            <a:off x="1219200" y="2551113"/>
            <a:ext cx="6781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Constantia" charset="0"/>
              </a:rPr>
              <a:t>[She] was entitled to qualified immunity from damages for infringing the students' rights because she could not have reasonably known that the limitations of the </a:t>
            </a:r>
            <a:r>
              <a:rPr lang="en-US" sz="2400" i="1">
                <a:latin typeface="Constantia" charset="0"/>
              </a:rPr>
              <a:t>Hazelwood</a:t>
            </a:r>
            <a:r>
              <a:rPr lang="en-US" sz="2400">
                <a:latin typeface="Constantia" charset="0"/>
              </a:rPr>
              <a:t> decision did not apply to college and university student publications.</a:t>
            </a:r>
            <a:r>
              <a:rPr lang="ja-JP" altLang="en-US" sz="2400">
                <a:latin typeface="Constantia" charset="0"/>
              </a:rPr>
              <a:t>”</a:t>
            </a:r>
            <a:endParaRPr lang="en-US" sz="2400">
              <a:latin typeface="Constantia" charset="0"/>
            </a:endParaRPr>
          </a:p>
          <a:p>
            <a:r>
              <a:rPr lang="en-US" sz="2400">
                <a:latin typeface="Constantia" charset="0"/>
              </a:rPr>
              <a:t>---Student Press Law Center analysis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smtClean="0">
                <a:ea typeface="+mj-ea"/>
              </a:rPr>
              <a:t>Morse v. Frederick (2007)</a:t>
            </a:r>
            <a:endParaRPr>
              <a:ea typeface="+mj-ea"/>
            </a:endParaRPr>
          </a:p>
        </p:txBody>
      </p:sp>
      <p:sp>
        <p:nvSpPr>
          <p:cNvPr id="48131" name="Content Placeholder 5"/>
          <p:cNvSpPr>
            <a:spLocks noGrp="1"/>
          </p:cNvSpPr>
          <p:nvPr>
            <p:ph sz="half" idx="2"/>
          </p:nvPr>
        </p:nvSpPr>
        <p:spPr>
          <a:xfrm>
            <a:off x="4648200" y="1524000"/>
            <a:ext cx="4059238" cy="4572000"/>
          </a:xfrm>
        </p:spPr>
        <p:txBody>
          <a:bodyPr/>
          <a:lstStyle/>
          <a:p>
            <a:r>
              <a:rPr lang="en-US">
                <a:latin typeface="Constantia" charset="0"/>
              </a:rPr>
              <a:t>Principal Deb Morse suspended Joseph Frederick for refusing to put away a banner he made and unfurled at a public event across the street from the school</a:t>
            </a:r>
          </a:p>
          <a:p>
            <a:r>
              <a:rPr lang="en-US">
                <a:latin typeface="Constantia" charset="0"/>
              </a:rPr>
              <a:t>The banner read </a:t>
            </a:r>
            <a:r>
              <a:rPr lang="ja-JP" altLang="en-US">
                <a:latin typeface="Constantia" charset="0"/>
              </a:rPr>
              <a:t>“</a:t>
            </a:r>
            <a:r>
              <a:rPr lang="en-US">
                <a:latin typeface="Constantia" charset="0"/>
              </a:rPr>
              <a:t>Bong Hits 4 Jesus</a:t>
            </a:r>
            <a:r>
              <a:rPr lang="ja-JP" altLang="en-US">
                <a:latin typeface="Constantia" charset="0"/>
              </a:rPr>
              <a:t>”</a:t>
            </a:r>
            <a:endParaRPr lang="en-US">
              <a:latin typeface="Constantia" charset="0"/>
            </a:endParaRPr>
          </a:p>
        </p:txBody>
      </p:sp>
      <p:pic>
        <p:nvPicPr>
          <p:cNvPr id="48132" name="Content Placeholder 8" descr="bong-hits-4-jesus[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52425" y="1905000"/>
            <a:ext cx="4067175" cy="40386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ea typeface="+mj-ea"/>
              </a:rPr>
              <a:t>Morse v. Frederick</a:t>
            </a:r>
            <a:endParaRPr>
              <a:ea typeface="+mj-ea"/>
            </a:endParaRPr>
          </a:p>
        </p:txBody>
      </p:sp>
      <p:sp>
        <p:nvSpPr>
          <p:cNvPr id="4" name="Content Placeholder 3"/>
          <p:cNvSpPr>
            <a:spLocks noGrp="1"/>
          </p:cNvSpPr>
          <p:nvPr>
            <p:ph sz="half" idx="2"/>
          </p:nvPr>
        </p:nvSpPr>
        <p:spPr>
          <a:xfrm>
            <a:off x="4648200" y="1524000"/>
            <a:ext cx="4059238" cy="4572000"/>
          </a:xfrm>
        </p:spPr>
        <p:txBody>
          <a:bodyPr>
            <a:normAutofit/>
          </a:bodyPr>
          <a:lstStyle/>
          <a:p>
            <a:pPr>
              <a:lnSpc>
                <a:spcPct val="80000"/>
              </a:lnSpc>
            </a:pPr>
            <a:r>
              <a:rPr lang="en-US" sz="2400">
                <a:latin typeface="Constantia" charset="0"/>
              </a:rPr>
              <a:t>The Supreme Court  ruled 5-4 that Frederick</a:t>
            </a:r>
            <a:r>
              <a:rPr lang="ja-JP" altLang="en-US" sz="2400">
                <a:latin typeface="Constantia" charset="0"/>
              </a:rPr>
              <a:t>’</a:t>
            </a:r>
            <a:r>
              <a:rPr lang="en-US" sz="2400">
                <a:latin typeface="Constantia" charset="0"/>
              </a:rPr>
              <a:t>s rights were not violated when he was suspended because: </a:t>
            </a:r>
          </a:p>
          <a:p>
            <a:pPr>
              <a:lnSpc>
                <a:spcPct val="80000"/>
              </a:lnSpc>
            </a:pPr>
            <a:r>
              <a:rPr lang="en-US" sz="2400">
                <a:latin typeface="Constantia" charset="0"/>
              </a:rPr>
              <a:t>1) it was considered </a:t>
            </a:r>
            <a:r>
              <a:rPr lang="ja-JP" altLang="en-US" sz="2400">
                <a:latin typeface="Constantia" charset="0"/>
              </a:rPr>
              <a:t>“</a:t>
            </a:r>
            <a:r>
              <a:rPr lang="en-US" sz="2400">
                <a:latin typeface="Constantia" charset="0"/>
              </a:rPr>
              <a:t>school speech</a:t>
            </a:r>
            <a:r>
              <a:rPr lang="ja-JP" altLang="en-US" sz="2400">
                <a:latin typeface="Constantia" charset="0"/>
              </a:rPr>
              <a:t>”</a:t>
            </a:r>
            <a:endParaRPr lang="en-US" sz="2400">
              <a:latin typeface="Constantia" charset="0"/>
            </a:endParaRPr>
          </a:p>
          <a:p>
            <a:pPr>
              <a:lnSpc>
                <a:spcPct val="80000"/>
              </a:lnSpc>
            </a:pPr>
            <a:r>
              <a:rPr lang="en-US" sz="2400">
                <a:latin typeface="Constantia" charset="0"/>
              </a:rPr>
              <a:t>2) it was reasonable viewed as supporting illegal drug use</a:t>
            </a:r>
          </a:p>
          <a:p>
            <a:pPr>
              <a:lnSpc>
                <a:spcPct val="80000"/>
              </a:lnSpc>
            </a:pPr>
            <a:r>
              <a:rPr lang="en-US" sz="2400">
                <a:latin typeface="Constantia" charset="0"/>
              </a:rPr>
              <a:t>3) A principal may legally restrict speech when the community wellness is at stake.</a:t>
            </a:r>
          </a:p>
        </p:txBody>
      </p:sp>
      <p:pic>
        <p:nvPicPr>
          <p:cNvPr id="49156" name="Content Placeholder 10" descr="you_judge_l[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523" y="1873250"/>
            <a:ext cx="4572374" cy="32702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07 at 10.50.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988" y="222854"/>
            <a:ext cx="6989059" cy="6455642"/>
          </a:xfrm>
          <a:prstGeom prst="rect">
            <a:avLst/>
          </a:prstGeom>
        </p:spPr>
      </p:pic>
    </p:spTree>
    <p:extLst>
      <p:ext uri="{BB962C8B-B14F-4D97-AF65-F5344CB8AC3E}">
        <p14:creationId xmlns:p14="http://schemas.microsoft.com/office/powerpoint/2010/main" val="27798705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sz="3600" dirty="0" smtClean="0">
                <a:ea typeface="+mj-ea"/>
              </a:rPr>
              <a:t>Student Press/Speech Issues</a:t>
            </a:r>
            <a:endParaRPr sz="3600" dirty="0">
              <a:ea typeface="+mj-ea"/>
            </a:endParaRPr>
          </a:p>
        </p:txBody>
      </p:sp>
      <p:pic>
        <p:nvPicPr>
          <p:cNvPr id="30723" name="Content Placeholder 5" descr="1stamend[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4413"/>
            <a:ext cx="4059238" cy="3051175"/>
          </a:xfrm>
        </p:spPr>
      </p:pic>
      <p:sp>
        <p:nvSpPr>
          <p:cNvPr id="5" name="Content Placeholder 4"/>
          <p:cNvSpPr>
            <a:spLocks noGrp="1"/>
          </p:cNvSpPr>
          <p:nvPr>
            <p:ph sz="half" idx="2"/>
          </p:nvPr>
        </p:nvSpPr>
        <p:spPr>
          <a:xfrm>
            <a:off x="4648200" y="1524000"/>
            <a:ext cx="4059238" cy="4572000"/>
          </a:xfrm>
        </p:spPr>
        <p:txBody>
          <a:bodyPr>
            <a:normAutofit/>
          </a:bodyPr>
          <a:lstStyle/>
          <a:p>
            <a:pPr>
              <a:lnSpc>
                <a:spcPct val="90000"/>
              </a:lnSpc>
            </a:pPr>
            <a:r>
              <a:rPr lang="en-US" sz="2800" dirty="0">
                <a:latin typeface="Constantia" charset="0"/>
              </a:rPr>
              <a:t>Can the rights extended to adults extend to minors when we talk about the 1</a:t>
            </a:r>
            <a:r>
              <a:rPr lang="en-US" sz="2800" baseline="30000" dirty="0">
                <a:latin typeface="Constantia" charset="0"/>
              </a:rPr>
              <a:t>st</a:t>
            </a:r>
            <a:r>
              <a:rPr lang="en-US" sz="2800" dirty="0">
                <a:latin typeface="Constantia" charset="0"/>
              </a:rPr>
              <a:t> Amendment?</a:t>
            </a:r>
          </a:p>
          <a:p>
            <a:pPr>
              <a:lnSpc>
                <a:spcPct val="90000"/>
              </a:lnSpc>
            </a:pPr>
            <a:r>
              <a:rPr lang="en-US" sz="2800" dirty="0">
                <a:latin typeface="Constantia" charset="0"/>
              </a:rPr>
              <a:t>Are responsibilities and awareness equal?</a:t>
            </a:r>
          </a:p>
          <a:p>
            <a:pPr>
              <a:lnSpc>
                <a:spcPct val="90000"/>
              </a:lnSpc>
            </a:pPr>
            <a:r>
              <a:rPr lang="en-US" sz="2800" dirty="0">
                <a:latin typeface="Constantia" charset="0"/>
              </a:rPr>
              <a:t>Is student press considered </a:t>
            </a:r>
            <a:r>
              <a:rPr lang="ja-JP" altLang="en-US" sz="2800" dirty="0">
                <a:latin typeface="Constantia" charset="0"/>
              </a:rPr>
              <a:t>“</a:t>
            </a:r>
            <a:r>
              <a:rPr lang="en-US" sz="2800" dirty="0">
                <a:latin typeface="Constantia" charset="0"/>
              </a:rPr>
              <a:t>pre-professional</a:t>
            </a:r>
            <a:r>
              <a:rPr lang="ja-JP" altLang="en-US" sz="2800" dirty="0">
                <a:latin typeface="Constantia" charset="0"/>
              </a:rPr>
              <a:t>”</a:t>
            </a:r>
            <a:r>
              <a:rPr lang="en-US" sz="2800" dirty="0">
                <a:latin typeface="Constantia" charset="0"/>
              </a:rPr>
              <a:t> and if so, at what point?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09650"/>
          </a:xfrm>
        </p:spPr>
        <p:txBody>
          <a:bodyPr>
            <a:noAutofit/>
          </a:bodyPr>
          <a:lstStyle/>
          <a:p>
            <a:pPr fontAlgn="auto">
              <a:spcAft>
                <a:spcPts val="0"/>
              </a:spcAft>
              <a:defRPr/>
            </a:pPr>
            <a:r>
              <a:rPr sz="3600" dirty="0" smtClean="0">
                <a:ea typeface="+mj-ea"/>
              </a:rPr>
              <a:t>Tinker v. Des Moines Indep</a:t>
            </a:r>
            <a:r>
              <a:rPr lang="en-US" sz="3600" dirty="0" smtClean="0">
                <a:ea typeface="+mj-ea"/>
              </a:rPr>
              <a:t>endent</a:t>
            </a:r>
            <a:r>
              <a:rPr sz="3600" dirty="0" smtClean="0">
                <a:ea typeface="+mj-ea"/>
              </a:rPr>
              <a:t> School District (1969)</a:t>
            </a:r>
            <a:endParaRPr sz="3600" dirty="0">
              <a:ea typeface="+mj-ea"/>
            </a:endParaRPr>
          </a:p>
        </p:txBody>
      </p:sp>
      <p:sp>
        <p:nvSpPr>
          <p:cNvPr id="3" name="Content Placeholder 2"/>
          <p:cNvSpPr>
            <a:spLocks noGrp="1"/>
          </p:cNvSpPr>
          <p:nvPr>
            <p:ph sz="half" idx="1"/>
          </p:nvPr>
        </p:nvSpPr>
        <p:spPr>
          <a:xfrm>
            <a:off x="304800" y="1524000"/>
            <a:ext cx="4211638" cy="4800600"/>
          </a:xfrm>
        </p:spPr>
        <p:txBody>
          <a:bodyPr>
            <a:normAutofit/>
          </a:bodyPr>
          <a:lstStyle/>
          <a:p>
            <a:pPr marL="274320" indent="-274320" fontAlgn="auto">
              <a:spcAft>
                <a:spcPts val="0"/>
              </a:spcAft>
              <a:buFont typeface="Wingdings 2"/>
              <a:buChar char=""/>
              <a:defRPr/>
            </a:pPr>
            <a:r>
              <a:rPr lang="en-US" dirty="0" smtClean="0">
                <a:ea typeface="+mn-ea"/>
              </a:rPr>
              <a:t>Brother and sister duo John (15) and Mary Beth (13) together with their friend Chris </a:t>
            </a:r>
            <a:r>
              <a:rPr lang="en-US" dirty="0" err="1" smtClean="0">
                <a:ea typeface="+mn-ea"/>
              </a:rPr>
              <a:t>Eckhardt</a:t>
            </a:r>
            <a:r>
              <a:rPr lang="en-US" dirty="0" smtClean="0">
                <a:ea typeface="+mn-ea"/>
              </a:rPr>
              <a:t> (16) felt passionately about promoting peace and specifically a cease-fire in the Vietnam War.</a:t>
            </a:r>
          </a:p>
          <a:p>
            <a:pPr marL="274320" indent="-274320" fontAlgn="auto">
              <a:spcAft>
                <a:spcPts val="0"/>
              </a:spcAft>
              <a:buFont typeface="Wingdings 2"/>
              <a:buChar char=""/>
              <a:defRPr/>
            </a:pPr>
            <a:r>
              <a:rPr lang="en-US" dirty="0" smtClean="0">
                <a:ea typeface="+mn-ea"/>
              </a:rPr>
              <a:t>They decided in the form of peaceful protest, they would make and wear black armbands to school</a:t>
            </a:r>
            <a:endParaRPr lang="en-US" dirty="0">
              <a:ea typeface="+mn-ea"/>
            </a:endParaRPr>
          </a:p>
        </p:txBody>
      </p:sp>
      <p:pic>
        <p:nvPicPr>
          <p:cNvPr id="31748" name="Content Placeholder 16" descr="mary_beth_and_john_tinker%20_1965[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08513" y="2057400"/>
            <a:ext cx="4141787" cy="38862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sz="3600" dirty="0" smtClean="0">
                <a:ea typeface="+mj-ea"/>
              </a:rPr>
              <a:t>Tinker v. Des Moines</a:t>
            </a:r>
            <a:endParaRPr sz="3600" dirty="0">
              <a:ea typeface="+mj-ea"/>
            </a:endParaRPr>
          </a:p>
        </p:txBody>
      </p:sp>
      <p:sp>
        <p:nvSpPr>
          <p:cNvPr id="32771" name="Content Placeholder 3"/>
          <p:cNvSpPr>
            <a:spLocks noGrp="1"/>
          </p:cNvSpPr>
          <p:nvPr>
            <p:ph sz="half" idx="2"/>
          </p:nvPr>
        </p:nvSpPr>
        <p:spPr>
          <a:xfrm>
            <a:off x="4648200" y="1524000"/>
            <a:ext cx="4059238" cy="4857696"/>
          </a:xfrm>
        </p:spPr>
        <p:txBody>
          <a:bodyPr>
            <a:noAutofit/>
          </a:bodyPr>
          <a:lstStyle/>
          <a:p>
            <a:r>
              <a:rPr lang="en-US" sz="2800" dirty="0">
                <a:latin typeface="Constantia" charset="0"/>
              </a:rPr>
              <a:t>School officials caught wind of the plan and quickly passed a policy that any student wearing an armband would be asked to remove it and if they refused, they would be suspended until they returned to school without it.</a:t>
            </a:r>
          </a:p>
        </p:txBody>
      </p:sp>
      <p:pic>
        <p:nvPicPr>
          <p:cNvPr id="32772" name="Content Placeholder 6" descr="09_KFPF_cvr[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0738" y="1838325"/>
            <a:ext cx="3333750" cy="394335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sz="3600" dirty="0" smtClean="0">
                <a:ea typeface="+mj-ea"/>
              </a:rPr>
              <a:t>Tinker v. Des Moines</a:t>
            </a:r>
            <a:endParaRPr sz="3600" dirty="0">
              <a:ea typeface="+mj-ea"/>
            </a:endParaRPr>
          </a:p>
        </p:txBody>
      </p:sp>
      <p:sp>
        <p:nvSpPr>
          <p:cNvPr id="3" name="Content Placeholder 2"/>
          <p:cNvSpPr>
            <a:spLocks noGrp="1"/>
          </p:cNvSpPr>
          <p:nvPr>
            <p:ph sz="half" idx="1"/>
          </p:nvPr>
        </p:nvSpPr>
        <p:spPr>
          <a:xfrm>
            <a:off x="457200" y="1523999"/>
            <a:ext cx="4059238" cy="5043571"/>
          </a:xfrm>
        </p:spPr>
        <p:txBody>
          <a:bodyPr>
            <a:noAutofit/>
          </a:bodyPr>
          <a:lstStyle/>
          <a:p>
            <a:pPr marL="274320" indent="-274320" fontAlgn="auto">
              <a:spcAft>
                <a:spcPts val="0"/>
              </a:spcAft>
              <a:buFont typeface="Wingdings 2"/>
              <a:buChar char=""/>
              <a:defRPr/>
            </a:pPr>
            <a:r>
              <a:rPr lang="en-US" sz="2600" dirty="0" smtClean="0">
                <a:ea typeface="+mn-ea"/>
              </a:rPr>
              <a:t>While the students understood the repercussions, they felt strongly about the issue and opted to go ahead with their plan.  Mary Beth and Chris donned their armbands on December 16.  John wore his the next day.</a:t>
            </a:r>
          </a:p>
          <a:p>
            <a:pPr marL="274320" indent="-274320" fontAlgn="auto">
              <a:spcAft>
                <a:spcPts val="0"/>
              </a:spcAft>
              <a:buFont typeface="Wingdings 2"/>
              <a:buChar char=""/>
              <a:defRPr/>
            </a:pPr>
            <a:r>
              <a:rPr lang="en-US" sz="2600" dirty="0" smtClean="0">
                <a:ea typeface="+mn-ea"/>
              </a:rPr>
              <a:t>The students were suspended</a:t>
            </a:r>
          </a:p>
        </p:txBody>
      </p:sp>
      <p:pic>
        <p:nvPicPr>
          <p:cNvPr id="33796" name="Content Placeholder 6" descr="kt1[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91113" y="2413000"/>
            <a:ext cx="3175000" cy="2794000"/>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ea typeface="+mj-ea"/>
              </a:rPr>
              <a:t>Tinker v. Des Moines</a:t>
            </a:r>
            <a:endParaRPr>
              <a:ea typeface="+mj-ea"/>
            </a:endParaRPr>
          </a:p>
        </p:txBody>
      </p:sp>
      <p:pic>
        <p:nvPicPr>
          <p:cNvPr id="34819" name="Content Placeholder 4" descr="tinker[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2286000"/>
            <a:ext cx="3606800" cy="3276600"/>
          </a:xfrm>
        </p:spPr>
      </p:pic>
      <p:sp>
        <p:nvSpPr>
          <p:cNvPr id="34820" name="Content Placeholder 3"/>
          <p:cNvSpPr>
            <a:spLocks noGrp="1"/>
          </p:cNvSpPr>
          <p:nvPr>
            <p:ph sz="half" idx="2"/>
          </p:nvPr>
        </p:nvSpPr>
        <p:spPr>
          <a:xfrm>
            <a:off x="4648200" y="1524000"/>
            <a:ext cx="4059238" cy="5074550"/>
          </a:xfrm>
        </p:spPr>
        <p:txBody>
          <a:bodyPr>
            <a:noAutofit/>
          </a:bodyPr>
          <a:lstStyle/>
          <a:p>
            <a:r>
              <a:rPr lang="en-US" sz="3000" dirty="0">
                <a:latin typeface="Constantia" charset="0"/>
              </a:rPr>
              <a:t>They chose not to return to school until the planned end date of their protest after January 1.</a:t>
            </a:r>
          </a:p>
          <a:p>
            <a:r>
              <a:rPr lang="en-US" sz="3000" dirty="0">
                <a:latin typeface="Constantia" charset="0"/>
              </a:rPr>
              <a:t>Filed suit on the grounds that they felt the children</a:t>
            </a:r>
            <a:r>
              <a:rPr lang="ja-JP" altLang="en-US" sz="3000" dirty="0">
                <a:latin typeface="Constantia" charset="0"/>
              </a:rPr>
              <a:t>’</a:t>
            </a:r>
            <a:r>
              <a:rPr lang="en-US" sz="3000" dirty="0">
                <a:latin typeface="Constantia" charset="0"/>
              </a:rPr>
              <a:t>s First Amendment rights had been violated</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sz="3600" dirty="0" smtClean="0">
                <a:ea typeface="+mj-ea"/>
              </a:rPr>
              <a:t>Tinker v. Des Moines</a:t>
            </a:r>
            <a:endParaRPr sz="3600" dirty="0">
              <a:ea typeface="+mj-ea"/>
            </a:endParaRPr>
          </a:p>
        </p:txBody>
      </p:sp>
      <p:pic>
        <p:nvPicPr>
          <p:cNvPr id="35843" name="Content Placeholder 4" descr="you_judge_l[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50838" y="2209800"/>
            <a:ext cx="4227512" cy="3124200"/>
          </a:xfrm>
        </p:spPr>
      </p:pic>
      <p:sp>
        <p:nvSpPr>
          <p:cNvPr id="4" name="Content Placeholder 3"/>
          <p:cNvSpPr>
            <a:spLocks noGrp="1"/>
          </p:cNvSpPr>
          <p:nvPr>
            <p:ph sz="half" idx="2"/>
          </p:nvPr>
        </p:nvSpPr>
        <p:spPr>
          <a:xfrm>
            <a:off x="4648200" y="1523999"/>
            <a:ext cx="4059238" cy="5043571"/>
          </a:xfrm>
        </p:spPr>
        <p:txBody>
          <a:bodyPr>
            <a:noAutofit/>
          </a:bodyPr>
          <a:lstStyle/>
          <a:p>
            <a:pPr marL="274320" indent="-274320" fontAlgn="auto">
              <a:spcAft>
                <a:spcPts val="0"/>
              </a:spcAft>
              <a:buFont typeface="Wingdings 2"/>
              <a:buChar char=""/>
              <a:defRPr/>
            </a:pPr>
            <a:r>
              <a:rPr lang="en-US" dirty="0" smtClean="0">
                <a:ea typeface="+mn-ea"/>
              </a:rPr>
              <a:t>First stop: District Court dismissed, holding that the Board had the power to create such a regulation</a:t>
            </a:r>
          </a:p>
          <a:p>
            <a:pPr marL="274320" indent="-274320" fontAlgn="auto">
              <a:spcAft>
                <a:spcPts val="0"/>
              </a:spcAft>
              <a:buFont typeface="Wingdings 2"/>
              <a:buChar char=""/>
              <a:defRPr/>
            </a:pPr>
            <a:r>
              <a:rPr lang="en-US" dirty="0" smtClean="0">
                <a:ea typeface="+mn-ea"/>
              </a:rPr>
              <a:t>Second stop: Court of Appeals affirmed first ruling, though was divided</a:t>
            </a:r>
          </a:p>
          <a:p>
            <a:pPr marL="274320" indent="-274320" fontAlgn="auto">
              <a:spcAft>
                <a:spcPts val="0"/>
              </a:spcAft>
              <a:buFont typeface="Wingdings 2"/>
              <a:buChar char=""/>
              <a:defRPr/>
            </a:pPr>
            <a:r>
              <a:rPr lang="en-US" dirty="0" smtClean="0">
                <a:ea typeface="+mn-ea"/>
              </a:rPr>
              <a:t>Last stop: Supreme Court reversed and found in favor of the Tinkers</a:t>
            </a: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111</TotalTime>
  <Words>1117</Words>
  <Application>Microsoft Macintosh PowerPoint</Application>
  <PresentationFormat>On-screen Show (4:3)</PresentationFormat>
  <Paragraphs>68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Silencing Student Voices</vt:lpstr>
      <vt:lpstr>The intersection of law and ethics</vt:lpstr>
      <vt:lpstr>PowerPoint Presentation</vt:lpstr>
      <vt:lpstr>Student Press/Speech Issues</vt:lpstr>
      <vt:lpstr>Tinker v. Des Moines Independent School District (1969)</vt:lpstr>
      <vt:lpstr>Tinker v. Des Moines</vt:lpstr>
      <vt:lpstr>Tinker v. Des Moines</vt:lpstr>
      <vt:lpstr>Tinker v. Des Moines</vt:lpstr>
      <vt:lpstr>Tinker v. Des Moines</vt:lpstr>
      <vt:lpstr>PowerPoint Presentation</vt:lpstr>
      <vt:lpstr>Tinker v. Des Moines</vt:lpstr>
      <vt:lpstr>Tinker v. Des Moines</vt:lpstr>
      <vt:lpstr>Time, Place and Manner Rule</vt:lpstr>
      <vt:lpstr>Hazelwood School Dist. V. Kuhlmeier (1988)</vt:lpstr>
      <vt:lpstr>Hazelwood v. Kuhlmeier (1988)</vt:lpstr>
      <vt:lpstr>Hazelwood v. Kuhlmeier</vt:lpstr>
      <vt:lpstr>The problem for Hazelwood’s Spectrum</vt:lpstr>
      <vt:lpstr>Hazelwood v. Kuhlmeier</vt:lpstr>
      <vt:lpstr>Hosty v. Carter (2005)</vt:lpstr>
      <vt:lpstr>Hosty v. Carter </vt:lpstr>
      <vt:lpstr>Hosty v. Carter</vt:lpstr>
      <vt:lpstr>Morse v. Frederick (2007)</vt:lpstr>
      <vt:lpstr>Morse v. Frederick</vt:lpstr>
    </vt:vector>
  </TitlesOfParts>
  <Company>BVU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Voices and 1A</dc:title>
  <dc:creator>Andrea Frantz</dc:creator>
  <cp:lastModifiedBy>Andrea Frantz</cp:lastModifiedBy>
  <cp:revision>9</cp:revision>
  <dcterms:created xsi:type="dcterms:W3CDTF">2013-03-12T21:28:57Z</dcterms:created>
  <dcterms:modified xsi:type="dcterms:W3CDTF">2015-03-06T17:56:18Z</dcterms:modified>
</cp:coreProperties>
</file>