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</p:sldMasterIdLst>
  <p:sldIdLst>
    <p:sldId id="256" r:id="rId2"/>
    <p:sldId id="287" r:id="rId3"/>
    <p:sldId id="288" r:id="rId4"/>
    <p:sldId id="289" r:id="rId5"/>
    <p:sldId id="257" r:id="rId6"/>
    <p:sldId id="273" r:id="rId7"/>
    <p:sldId id="274" r:id="rId8"/>
    <p:sldId id="275" r:id="rId9"/>
    <p:sldId id="290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9" d="100"/>
          <a:sy n="59" d="100"/>
        </p:scale>
        <p:origin x="-59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6BEF695-22AC-EF4C-B22A-59F5948FDFA1}" type="datetimeFigureOut">
              <a:rPr lang="en-US" smtClean="0"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480EA5F2-D745-664E-9A6A-FEA2DFD34FC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F695-22AC-EF4C-B22A-59F5948FDFA1}" type="datetimeFigureOut">
              <a:rPr lang="en-US" smtClean="0"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EA5F2-D745-664E-9A6A-FEA2DFD34F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F695-22AC-EF4C-B22A-59F5948FDFA1}" type="datetimeFigureOut">
              <a:rPr lang="en-US" smtClean="0"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EA5F2-D745-664E-9A6A-FEA2DFD34F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F695-22AC-EF4C-B22A-59F5948FDFA1}" type="datetimeFigureOut">
              <a:rPr lang="en-US" smtClean="0"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EA5F2-D745-664E-9A6A-FEA2DFD34FC0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6BEF695-22AC-EF4C-B22A-59F5948FDFA1}" type="datetimeFigureOut">
              <a:rPr lang="en-US" smtClean="0"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EA5F2-D745-664E-9A6A-FEA2DFD34FC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F695-22AC-EF4C-B22A-59F5948FDFA1}" type="datetimeFigureOut">
              <a:rPr lang="en-US" smtClean="0"/>
              <a:t>3/30/15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EA5F2-D745-664E-9A6A-FEA2DFD34FC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F695-22AC-EF4C-B22A-59F5948FDFA1}" type="datetimeFigureOut">
              <a:rPr lang="en-US" smtClean="0"/>
              <a:t>3/30/15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EA5F2-D745-664E-9A6A-FEA2DFD34FC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BEF695-22AC-EF4C-B22A-59F5948FDFA1}" type="datetimeFigureOut">
              <a:rPr lang="en-US" smtClean="0"/>
              <a:t>3/30/15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EA5F2-D745-664E-9A6A-FEA2DFD34FC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F695-22AC-EF4C-B22A-59F5948FDFA1}" type="datetimeFigureOut">
              <a:rPr lang="en-US" smtClean="0"/>
              <a:t>3/30/15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EA5F2-D745-664E-9A6A-FEA2DFD34F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6BEF695-22AC-EF4C-B22A-59F5948FDFA1}" type="datetimeFigureOut">
              <a:rPr lang="en-US" smtClean="0"/>
              <a:t>3/30/15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EA5F2-D745-664E-9A6A-FEA2DFD34FC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6BEF695-22AC-EF4C-B22A-59F5948FDFA1}" type="datetimeFigureOut">
              <a:rPr lang="en-US" smtClean="0"/>
              <a:t>3/30/15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EA5F2-D745-664E-9A6A-FEA2DFD34FC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96BEF695-22AC-EF4C-B22A-59F5948FDFA1}" type="datetimeFigureOut">
              <a:rPr lang="en-US" smtClean="0"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480EA5F2-D745-664E-9A6A-FEA2DFD34F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Strange bedfellows…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Defamation, Newsgathering &amp; Privilege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811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/>
          </a:bodyPr>
          <a:lstStyle/>
          <a:p>
            <a:pPr eaLnBrk="1" hangingPunct="1"/>
            <a:r>
              <a:rPr lang="en-US">
                <a:latin typeface="Georgia" charset="0"/>
              </a:rPr>
              <a:t>Garland v. Torre (1958)</a:t>
            </a:r>
          </a:p>
        </p:txBody>
      </p:sp>
      <p:pic>
        <p:nvPicPr>
          <p:cNvPr id="40963" name="Content Placeholder 4" descr="judygarland[1]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55738"/>
            <a:ext cx="3657600" cy="4600575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00600" y="1371600"/>
            <a:ext cx="4038600" cy="46815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100">
                <a:latin typeface="Georgia" charset="0"/>
              </a:rPr>
              <a:t>Libel case</a:t>
            </a:r>
          </a:p>
          <a:p>
            <a:pPr eaLnBrk="1" hangingPunct="1">
              <a:lnSpc>
                <a:spcPct val="90000"/>
              </a:lnSpc>
            </a:pPr>
            <a:r>
              <a:rPr lang="en-US" sz="2100">
                <a:latin typeface="Georgia" charset="0"/>
              </a:rPr>
              <a:t>Columnist Marie Torre reported that an unnamed CBS official claimed that Garland was balking on doing a planned CBS special because she believed she was </a:t>
            </a:r>
            <a:r>
              <a:rPr lang="ja-JP" altLang="en-US" sz="2100">
                <a:latin typeface="Georgia" charset="0"/>
              </a:rPr>
              <a:t>“</a:t>
            </a:r>
            <a:r>
              <a:rPr lang="en-US" sz="2100">
                <a:latin typeface="Georgia" charset="0"/>
              </a:rPr>
              <a:t>terribly fat.</a:t>
            </a:r>
            <a:r>
              <a:rPr lang="ja-JP" altLang="en-US" sz="2100">
                <a:latin typeface="Georgia" charset="0"/>
              </a:rPr>
              <a:t>”</a:t>
            </a:r>
            <a:endParaRPr lang="en-US" sz="2100">
              <a:latin typeface="Georgi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100">
                <a:latin typeface="Georgia" charset="0"/>
              </a:rPr>
              <a:t>Torre refused to name her source and she was cited with contempt. </a:t>
            </a:r>
          </a:p>
          <a:p>
            <a:pPr eaLnBrk="1" hangingPunct="1">
              <a:lnSpc>
                <a:spcPct val="90000"/>
              </a:lnSpc>
            </a:pPr>
            <a:r>
              <a:rPr lang="en-US" sz="2100">
                <a:latin typeface="Georgia" charset="0"/>
              </a:rPr>
              <a:t>Court found that it was important to Garland</a:t>
            </a:r>
            <a:r>
              <a:rPr lang="ja-JP" altLang="en-US" sz="2100">
                <a:latin typeface="Georgia" charset="0"/>
              </a:rPr>
              <a:t>’</a:t>
            </a:r>
            <a:r>
              <a:rPr lang="en-US" sz="2100">
                <a:latin typeface="Georgia" charset="0"/>
              </a:rPr>
              <a:t>s case to have the name, so upheld the contempt citation.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/>
          </a:bodyPr>
          <a:lstStyle/>
          <a:p>
            <a:pPr eaLnBrk="1" hangingPunct="1"/>
            <a:r>
              <a:rPr lang="en-US">
                <a:latin typeface="Georgia" charset="0"/>
              </a:rPr>
              <a:t>Branzburg v. Hayes (1972)</a:t>
            </a:r>
          </a:p>
        </p:txBody>
      </p:sp>
      <p:pic>
        <p:nvPicPr>
          <p:cNvPr id="41988" name="Content Placeholder 5" descr="hashish.bmp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925" y="2112963"/>
            <a:ext cx="3810000" cy="32004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00600" y="1371600"/>
            <a:ext cx="4038600" cy="50292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ea typeface="+mn-ea"/>
              </a:rPr>
              <a:t>Supreme Court heard three contempt cases together (</a:t>
            </a:r>
            <a:r>
              <a:rPr lang="en-US" sz="2400" i="1" dirty="0" err="1" smtClean="0">
                <a:ea typeface="+mn-ea"/>
              </a:rPr>
              <a:t>Branzburg</a:t>
            </a:r>
            <a:r>
              <a:rPr lang="en-US" sz="2400" i="1" dirty="0" smtClean="0">
                <a:ea typeface="+mn-ea"/>
              </a:rPr>
              <a:t> v. Hayes; U.S. v. Caldwell; In re Pappas)</a:t>
            </a:r>
            <a:endParaRPr lang="en-US" sz="2400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err="1" smtClean="0">
                <a:ea typeface="+mn-ea"/>
              </a:rPr>
              <a:t>Branzburg</a:t>
            </a:r>
            <a:r>
              <a:rPr lang="en-US" sz="2400" dirty="0" smtClean="0">
                <a:ea typeface="+mn-ea"/>
              </a:rPr>
              <a:t> was a reporter who had witnessed people handling, making, and using hashish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ea typeface="+mn-ea"/>
              </a:rPr>
              <a:t>He reported on it and used anonymous sources.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ea typeface="+mn-ea"/>
              </a:rPr>
              <a:t>Because the action was illegal, cops wanted the source names</a:t>
            </a:r>
            <a:r>
              <a:rPr lang="en-US" dirty="0" smtClean="0">
                <a:ea typeface="+mn-ea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/>
          </a:bodyPr>
          <a:lstStyle/>
          <a:p>
            <a:r>
              <a:rPr lang="en-US">
                <a:latin typeface="Georgia" charset="0"/>
              </a:rPr>
              <a:t>Branzburg v. Hayes (1972)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625" y="1371600"/>
            <a:ext cx="4038600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err="1">
                <a:latin typeface="Georgia" charset="0"/>
              </a:rPr>
              <a:t>Branzburg</a:t>
            </a:r>
            <a:r>
              <a:rPr lang="en-US" sz="2400" dirty="0">
                <a:latin typeface="Georgia" charset="0"/>
              </a:rPr>
              <a:t> lost the case 5-4</a:t>
            </a:r>
          </a:p>
          <a:p>
            <a:pPr eaLnBrk="1" hangingPunct="1"/>
            <a:r>
              <a:rPr lang="en-US" sz="2400" dirty="0">
                <a:latin typeface="Georgia" charset="0"/>
              </a:rPr>
              <a:t>Ruled that a reporter cannot avoid testifying </a:t>
            </a:r>
          </a:p>
          <a:p>
            <a:pPr eaLnBrk="1" hangingPunct="1"/>
            <a:r>
              <a:rPr lang="en-US" sz="2400" dirty="0">
                <a:latin typeface="Georgia" charset="0"/>
              </a:rPr>
              <a:t>Justice Lewis Powell left open the possibility that the 1</a:t>
            </a:r>
            <a:r>
              <a:rPr lang="en-US" sz="2400" baseline="30000" dirty="0">
                <a:latin typeface="Georgia" charset="0"/>
              </a:rPr>
              <a:t>st</a:t>
            </a:r>
            <a:r>
              <a:rPr lang="en-US" sz="2400" dirty="0">
                <a:latin typeface="Georgia" charset="0"/>
              </a:rPr>
              <a:t> Amendment might excuse a reporter  from revealing a source</a:t>
            </a:r>
          </a:p>
          <a:p>
            <a:pPr eaLnBrk="1" hangingPunct="1"/>
            <a:r>
              <a:rPr lang="ja-JP" altLang="en-US" sz="2400" dirty="0">
                <a:latin typeface="Georgia" charset="0"/>
              </a:rPr>
              <a:t>“</a:t>
            </a:r>
            <a:r>
              <a:rPr lang="en-US" sz="2400" dirty="0">
                <a:latin typeface="Georgia" charset="0"/>
              </a:rPr>
              <a:t>Balance</a:t>
            </a:r>
            <a:r>
              <a:rPr lang="ja-JP" altLang="en-US" sz="2400" dirty="0">
                <a:latin typeface="Georgia" charset="0"/>
              </a:rPr>
              <a:t>”</a:t>
            </a:r>
            <a:r>
              <a:rPr lang="en-US" sz="2400" dirty="0">
                <a:latin typeface="Georgia" charset="0"/>
              </a:rPr>
              <a:t> b/w freedom of press and obligation to serve justice necessary</a:t>
            </a:r>
          </a:p>
          <a:p>
            <a:endParaRPr lang="en-US" dirty="0">
              <a:latin typeface="Georgia" charset="0"/>
            </a:endParaRPr>
          </a:p>
        </p:txBody>
      </p:sp>
      <p:pic>
        <p:nvPicPr>
          <p:cNvPr id="43012" name="Content Placeholder 4" descr="federal-shield-law.gif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548" b="-83548"/>
          <a:stretch>
            <a:fillRect/>
          </a:stretch>
        </p:blipFill>
        <p:spPr>
          <a:xfrm>
            <a:off x="4584065" y="987425"/>
            <a:ext cx="4251960" cy="541337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Georgia" charset="0"/>
              </a:rPr>
              <a:t>A vision for journalists</a:t>
            </a:r>
            <a:r>
              <a:rPr lang="ja-JP" altLang="en-US">
                <a:latin typeface="Georgia" charset="0"/>
              </a:rPr>
              <a:t>’</a:t>
            </a:r>
            <a:r>
              <a:rPr lang="en-US">
                <a:latin typeface="Georgia" charset="0"/>
              </a:rPr>
              <a:t> </a:t>
            </a:r>
            <a:r>
              <a:rPr lang="ja-JP" altLang="en-US">
                <a:latin typeface="Georgia" charset="0"/>
              </a:rPr>
              <a:t>“</a:t>
            </a:r>
            <a:r>
              <a:rPr lang="en-US">
                <a:latin typeface="Georgia" charset="0"/>
              </a:rPr>
              <a:t>qualified privilege</a:t>
            </a:r>
            <a:r>
              <a:rPr lang="ja-JP" altLang="en-US">
                <a:latin typeface="Georgia" charset="0"/>
              </a:rPr>
              <a:t>”</a:t>
            </a:r>
            <a:r>
              <a:rPr lang="en-US">
                <a:latin typeface="Georgia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625" y="1371600"/>
            <a:ext cx="4038600" cy="4681538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90000"/>
              </a:lnSpc>
              <a:buFont typeface="Georgia" charset="0"/>
              <a:buAutoNum type="arabicPeriod"/>
            </a:pPr>
            <a:r>
              <a:rPr lang="en-US" sz="2400" dirty="0">
                <a:latin typeface="Georgia" charset="0"/>
              </a:rPr>
              <a:t>Probable cause—must be pretty clear that the journalist actually has relevant information regarding a violation of the law</a:t>
            </a:r>
          </a:p>
          <a:p>
            <a:pPr marL="457200" indent="-457200" eaLnBrk="1" hangingPunct="1">
              <a:lnSpc>
                <a:spcPct val="90000"/>
              </a:lnSpc>
              <a:buFont typeface="Georgia" charset="0"/>
              <a:buAutoNum type="arabicPeriod"/>
            </a:pPr>
            <a:r>
              <a:rPr lang="en-US" sz="2400" dirty="0">
                <a:latin typeface="Georgia" charset="0"/>
              </a:rPr>
              <a:t>Information cannot be obtained by court any other way</a:t>
            </a:r>
          </a:p>
          <a:p>
            <a:pPr marL="457200" indent="-457200" eaLnBrk="1" hangingPunct="1">
              <a:lnSpc>
                <a:spcPct val="90000"/>
              </a:lnSpc>
              <a:buFont typeface="Georgia" charset="0"/>
              <a:buAutoNum type="arabicPeriod"/>
            </a:pPr>
            <a:r>
              <a:rPr lang="en-US" sz="2400" dirty="0">
                <a:latin typeface="Georgia" charset="0"/>
              </a:rPr>
              <a:t>Compelling and overriding interest in the information</a:t>
            </a:r>
          </a:p>
        </p:txBody>
      </p:sp>
      <p:pic>
        <p:nvPicPr>
          <p:cNvPr id="44036" name="Content Placeholder 4" descr="Stei081213[1]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5" r="20395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shade val="75000"/>
                  </a:schemeClr>
                </a:solidFill>
                <a:ea typeface="+mj-ea"/>
              </a:rPr>
              <a:t>The 2000s: a tough decade for reporter privilege</a:t>
            </a:r>
            <a:endParaRPr lang="en-US" dirty="0">
              <a:solidFill>
                <a:schemeClr val="accent3">
                  <a:shade val="75000"/>
                </a:schemeClr>
              </a:solidFill>
              <a:ea typeface="+mj-ea"/>
            </a:endParaRPr>
          </a:p>
        </p:txBody>
      </p:sp>
      <p:pic>
        <p:nvPicPr>
          <p:cNvPr id="45060" name="Content Placeholder 20" descr="pic2[1]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501775"/>
            <a:ext cx="3429000" cy="441325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00600" y="1371600"/>
            <a:ext cx="4038600" cy="468153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ea typeface="+mn-ea"/>
              </a:rPr>
              <a:t>A conservative Court less likely to see reporter privilege as more important than other court concerns.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ea typeface="+mn-ea"/>
              </a:rPr>
              <a:t>Key cases: Jim </a:t>
            </a:r>
            <a:r>
              <a:rPr lang="en-US" sz="2400" dirty="0" err="1" smtClean="0">
                <a:ea typeface="+mn-ea"/>
              </a:rPr>
              <a:t>Taricani</a:t>
            </a:r>
            <a:r>
              <a:rPr lang="en-US" sz="2400" dirty="0" smtClean="0">
                <a:ea typeface="+mn-ea"/>
              </a:rPr>
              <a:t> criminal contempt case; New York Times/Judith Miller; Time Magazine/Matthew Cooper; </a:t>
            </a:r>
            <a:r>
              <a:rPr lang="en-US" sz="2400" dirty="0" err="1" smtClean="0">
                <a:ea typeface="+mn-ea"/>
              </a:rPr>
              <a:t>Wen</a:t>
            </a:r>
            <a:r>
              <a:rPr lang="en-US" sz="2400" dirty="0" smtClean="0">
                <a:ea typeface="+mn-ea"/>
              </a:rPr>
              <a:t> Ho Lee v. Dept. of Justice</a:t>
            </a:r>
            <a:endParaRPr lang="en-US" sz="2400" dirty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/>
          </a:bodyPr>
          <a:lstStyle/>
          <a:p>
            <a:pPr eaLnBrk="1" hangingPunct="1"/>
            <a:r>
              <a:rPr lang="en-US">
                <a:latin typeface="Georgia" charset="0"/>
              </a:rPr>
              <a:t>Jim Taricani criminal contempt case</a:t>
            </a:r>
          </a:p>
        </p:txBody>
      </p:sp>
      <p:pic>
        <p:nvPicPr>
          <p:cNvPr id="46083" name="Content Placeholder 4" descr="image506230g[1]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400" y="2057400"/>
            <a:ext cx="3816350" cy="33528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00600" y="1371600"/>
            <a:ext cx="40386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300">
                <a:latin typeface="Georgia" charset="0"/>
              </a:rPr>
              <a:t>WJAR-TV political reporter (Emmy winner)</a:t>
            </a:r>
          </a:p>
          <a:p>
            <a:pPr eaLnBrk="1" hangingPunct="1">
              <a:lnSpc>
                <a:spcPct val="90000"/>
              </a:lnSpc>
            </a:pPr>
            <a:r>
              <a:rPr lang="en-US" sz="2300">
                <a:latin typeface="Georgia" charset="0"/>
              </a:rPr>
              <a:t>Taricani was given a videotape of an undercover FBI investigation of alleged corruption of city officials</a:t>
            </a:r>
          </a:p>
          <a:p>
            <a:pPr eaLnBrk="1" hangingPunct="1">
              <a:lnSpc>
                <a:spcPct val="90000"/>
              </a:lnSpc>
            </a:pPr>
            <a:r>
              <a:rPr lang="en-US" sz="2300">
                <a:latin typeface="Georgia" charset="0"/>
              </a:rPr>
              <a:t>Taricani refused to provide the name of the source who leaked the tape.  </a:t>
            </a:r>
          </a:p>
          <a:p>
            <a:pPr eaLnBrk="1" hangingPunct="1">
              <a:lnSpc>
                <a:spcPct val="90000"/>
              </a:lnSpc>
            </a:pPr>
            <a:r>
              <a:rPr lang="en-US" sz="2300">
                <a:latin typeface="Georgia" charset="0"/>
              </a:rPr>
              <a:t>Court found him guilty of criminal contempt—ordered him to house arrest and $1000/day fine </a:t>
            </a:r>
          </a:p>
          <a:p>
            <a:pPr eaLnBrk="1" hangingPunct="1">
              <a:lnSpc>
                <a:spcPct val="90000"/>
              </a:lnSpc>
            </a:pPr>
            <a:r>
              <a:rPr lang="en-US" sz="2300">
                <a:latin typeface="Georgia" charset="0"/>
              </a:rPr>
              <a:t>WJAR paid fine ($85,000)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/>
          </a:bodyPr>
          <a:lstStyle/>
          <a:p>
            <a:pPr eaLnBrk="1" hangingPunct="1"/>
            <a:r>
              <a:rPr lang="en-US">
                <a:latin typeface="Georgia" charset="0"/>
              </a:rPr>
              <a:t>Valerie Plame</a:t>
            </a:r>
            <a:r>
              <a:rPr lang="ja-JP" altLang="en-US">
                <a:latin typeface="Georgia" charset="0"/>
              </a:rPr>
              <a:t>’</a:t>
            </a:r>
            <a:r>
              <a:rPr lang="en-US">
                <a:latin typeface="Georgia" charset="0"/>
              </a:rPr>
              <a:t>s </a:t>
            </a:r>
            <a:r>
              <a:rPr lang="ja-JP" altLang="en-US">
                <a:latin typeface="Georgia" charset="0"/>
              </a:rPr>
              <a:t>“</a:t>
            </a:r>
            <a:r>
              <a:rPr lang="en-US">
                <a:latin typeface="Georgia" charset="0"/>
              </a:rPr>
              <a:t>Outing</a:t>
            </a:r>
            <a:r>
              <a:rPr lang="ja-JP" altLang="en-US">
                <a:latin typeface="Georgia" charset="0"/>
              </a:rPr>
              <a:t>”</a:t>
            </a:r>
            <a:endParaRPr lang="en-US">
              <a:latin typeface="Georgia" charset="0"/>
            </a:endParaRPr>
          </a:p>
        </p:txBody>
      </p:sp>
      <p:pic>
        <p:nvPicPr>
          <p:cNvPr id="47108" name="Content Placeholder 8" descr="valerieplamewilson_testifies_0316071[1]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738" y="1981200"/>
            <a:ext cx="4146550" cy="3103563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00600" y="1371600"/>
            <a:ext cx="4038600" cy="46815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300">
                <a:latin typeface="Georgia" charset="0"/>
              </a:rPr>
              <a:t>Plame was an undercover CIA operative</a:t>
            </a:r>
          </a:p>
          <a:p>
            <a:pPr eaLnBrk="1" hangingPunct="1">
              <a:lnSpc>
                <a:spcPct val="90000"/>
              </a:lnSpc>
            </a:pPr>
            <a:r>
              <a:rPr lang="en-US" sz="2300">
                <a:latin typeface="Georgia" charset="0"/>
              </a:rPr>
              <a:t>Robert Novak, syndicated conservative columnist identified and named her.</a:t>
            </a:r>
          </a:p>
          <a:p>
            <a:pPr eaLnBrk="1" hangingPunct="1">
              <a:lnSpc>
                <a:spcPct val="90000"/>
              </a:lnSpc>
            </a:pPr>
            <a:r>
              <a:rPr lang="en-US" sz="2300">
                <a:latin typeface="Georgia" charset="0"/>
              </a:rPr>
              <a:t>Speculation that someone in the Bush administration had purposefully leaked her name to get back at her husband, a diplomat, who contradicted Bush</a:t>
            </a:r>
            <a:r>
              <a:rPr lang="ja-JP" altLang="en-US" sz="2300">
                <a:latin typeface="Georgia" charset="0"/>
              </a:rPr>
              <a:t>’</a:t>
            </a:r>
            <a:r>
              <a:rPr lang="en-US" sz="2300">
                <a:latin typeface="Georgia" charset="0"/>
              </a:rPr>
              <a:t>s claim that Iraq was seeking materials for nuclear weapons in Africa.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/>
          </a:bodyPr>
          <a:lstStyle/>
          <a:p>
            <a:pPr eaLnBrk="1" hangingPunct="1"/>
            <a:r>
              <a:rPr lang="en-US">
                <a:latin typeface="Georgia" charset="0"/>
              </a:rPr>
              <a:t>Who was the leak?</a:t>
            </a:r>
          </a:p>
        </p:txBody>
      </p:sp>
      <p:pic>
        <p:nvPicPr>
          <p:cNvPr id="48131" name="Content Placeholder 4" descr="6a00d8341c6a7953ef00e54f3c46738833-800wi[1]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138" y="1828800"/>
            <a:ext cx="3938587" cy="29718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00600" y="987425"/>
            <a:ext cx="4038600" cy="5065713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>
                <a:latin typeface="Georgia" charset="0"/>
              </a:rPr>
              <a:t>Justice Dept. sought </a:t>
            </a:r>
            <a:r>
              <a:rPr lang="ja-JP" altLang="en-US" sz="2400" dirty="0">
                <a:latin typeface="Georgia" charset="0"/>
              </a:rPr>
              <a:t>“</a:t>
            </a:r>
            <a:r>
              <a:rPr lang="en-US" sz="2400" dirty="0">
                <a:latin typeface="Georgia" charset="0"/>
              </a:rPr>
              <a:t>leak</a:t>
            </a:r>
            <a:r>
              <a:rPr lang="ja-JP" altLang="en-US" sz="2400" dirty="0">
                <a:latin typeface="Georgia" charset="0"/>
              </a:rPr>
              <a:t>”</a:t>
            </a:r>
            <a:r>
              <a:rPr lang="en-US" sz="2400" dirty="0">
                <a:latin typeface="Georgia" charset="0"/>
              </a:rPr>
              <a:t> because it could be seen as a violation of national security.</a:t>
            </a:r>
          </a:p>
          <a:p>
            <a:pPr eaLnBrk="1" hangingPunct="1"/>
            <a:r>
              <a:rPr lang="en-US" sz="2400" dirty="0">
                <a:latin typeface="Georgia" charset="0"/>
              </a:rPr>
              <a:t>Both Judith Miller and Matthew Cooper separately gathered information about the </a:t>
            </a:r>
            <a:r>
              <a:rPr lang="en-US" sz="2400" dirty="0" err="1">
                <a:latin typeface="Georgia" charset="0"/>
              </a:rPr>
              <a:t>Plame</a:t>
            </a:r>
            <a:r>
              <a:rPr lang="en-US" sz="2400" dirty="0">
                <a:latin typeface="Georgia" charset="0"/>
              </a:rPr>
              <a:t> leak.</a:t>
            </a:r>
          </a:p>
          <a:p>
            <a:pPr eaLnBrk="1" hangingPunct="1"/>
            <a:r>
              <a:rPr lang="en-US" sz="2400" dirty="0">
                <a:latin typeface="Georgia" charset="0"/>
              </a:rPr>
              <a:t>Both were </a:t>
            </a:r>
            <a:r>
              <a:rPr lang="en-US" sz="2400" dirty="0" err="1">
                <a:latin typeface="Georgia" charset="0"/>
              </a:rPr>
              <a:t>subpeonaed</a:t>
            </a:r>
            <a:r>
              <a:rPr lang="en-US" sz="2400" dirty="0">
                <a:latin typeface="Georgia" charset="0"/>
              </a:rPr>
              <a:t> for their notes and were cited for contempt when they refused.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/>
          </a:bodyPr>
          <a:lstStyle/>
          <a:p>
            <a:pPr eaLnBrk="1" hangingPunct="1"/>
            <a:r>
              <a:rPr lang="en-US">
                <a:latin typeface="Georgia" charset="0"/>
              </a:rPr>
              <a:t>How the news gatherers responded</a:t>
            </a:r>
          </a:p>
        </p:txBody>
      </p:sp>
      <p:pic>
        <p:nvPicPr>
          <p:cNvPr id="49156" name="Content Placeholder 8" descr="Miller-747886[1]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9325" y="2006600"/>
            <a:ext cx="2743200" cy="3411538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00600" y="1371600"/>
            <a:ext cx="4038600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100">
                <a:latin typeface="Georgia" charset="0"/>
              </a:rPr>
              <a:t>New York Times backed Miller, but she went to jail for refusing to comply.  She remained in jail until she agreed to testify before a grand jury.  She claimed her source had released her from the confidentiality guarantee.</a:t>
            </a:r>
          </a:p>
          <a:p>
            <a:pPr eaLnBrk="1" hangingPunct="1">
              <a:lnSpc>
                <a:spcPct val="80000"/>
              </a:lnSpc>
            </a:pPr>
            <a:r>
              <a:rPr lang="en-US" sz="2100">
                <a:latin typeface="Georgia" charset="0"/>
              </a:rPr>
              <a:t>She named I. Lewis </a:t>
            </a:r>
            <a:r>
              <a:rPr lang="ja-JP" altLang="en-US" sz="2100">
                <a:latin typeface="Georgia" charset="0"/>
              </a:rPr>
              <a:t>“</a:t>
            </a:r>
            <a:r>
              <a:rPr lang="en-US" sz="2100">
                <a:latin typeface="Georgia" charset="0"/>
              </a:rPr>
              <a:t>Scooter</a:t>
            </a:r>
            <a:r>
              <a:rPr lang="ja-JP" altLang="en-US" sz="2100">
                <a:latin typeface="Georgia" charset="0"/>
              </a:rPr>
              <a:t>”</a:t>
            </a:r>
            <a:r>
              <a:rPr lang="en-US" sz="2100">
                <a:latin typeface="Georgia" charset="0"/>
              </a:rPr>
              <a:t> Libby, who was eventually indicted and went to jail</a:t>
            </a:r>
          </a:p>
          <a:p>
            <a:pPr eaLnBrk="1" hangingPunct="1">
              <a:lnSpc>
                <a:spcPct val="80000"/>
              </a:lnSpc>
            </a:pPr>
            <a:r>
              <a:rPr lang="en-US" sz="2100">
                <a:latin typeface="Georgia" charset="0"/>
              </a:rPr>
              <a:t>Miller later resigned from the NYTimes because her dealings with the White House and Libby were </a:t>
            </a:r>
            <a:r>
              <a:rPr lang="ja-JP" altLang="en-US" sz="2100">
                <a:latin typeface="Georgia" charset="0"/>
              </a:rPr>
              <a:t>“</a:t>
            </a:r>
            <a:r>
              <a:rPr lang="en-US" sz="2100">
                <a:latin typeface="Georgia" charset="0"/>
              </a:rPr>
              <a:t>irregular</a:t>
            </a:r>
            <a:r>
              <a:rPr lang="ja-JP" altLang="en-US" sz="2100">
                <a:latin typeface="Georgia" charset="0"/>
              </a:rPr>
              <a:t>”</a:t>
            </a:r>
            <a:r>
              <a:rPr lang="en-US" sz="2100">
                <a:latin typeface="Georgia" charset="0"/>
              </a:rPr>
              <a:t> and the scrutiny of the case had compromised her professional integrity.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/>
          </a:bodyPr>
          <a:lstStyle/>
          <a:p>
            <a:pPr eaLnBrk="1" hangingPunct="1"/>
            <a:r>
              <a:rPr lang="en-US">
                <a:latin typeface="Georgia" charset="0"/>
              </a:rPr>
              <a:t>How the news gatherers responded</a:t>
            </a:r>
          </a:p>
        </p:txBody>
      </p:sp>
      <p:pic>
        <p:nvPicPr>
          <p:cNvPr id="50179" name="Content Placeholder 4" descr="cooper2[1]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463" y="1570038"/>
            <a:ext cx="3590925" cy="428625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00600" y="1371600"/>
            <a:ext cx="40386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ja-JP" altLang="en-US" sz="2300">
                <a:latin typeface="Georgia" charset="0"/>
              </a:rPr>
              <a:t>“</a:t>
            </a:r>
            <a:r>
              <a:rPr lang="en-US" sz="2300">
                <a:latin typeface="Georgia" charset="0"/>
              </a:rPr>
              <a:t>In accordance with its duties under the law,</a:t>
            </a:r>
            <a:r>
              <a:rPr lang="ja-JP" altLang="en-US" sz="2300">
                <a:latin typeface="Georgia" charset="0"/>
              </a:rPr>
              <a:t>”</a:t>
            </a:r>
            <a:r>
              <a:rPr lang="en-US" sz="2300">
                <a:latin typeface="Georgia" charset="0"/>
              </a:rPr>
              <a:t> Time magazine chose to turn over Cooper</a:t>
            </a:r>
            <a:r>
              <a:rPr lang="ja-JP" altLang="en-US" sz="2300">
                <a:latin typeface="Georgia" charset="0"/>
              </a:rPr>
              <a:t>’</a:t>
            </a:r>
            <a:r>
              <a:rPr lang="en-US" sz="2300">
                <a:latin typeface="Georgia" charset="0"/>
              </a:rPr>
              <a:t>s notes to the grand jury.</a:t>
            </a:r>
          </a:p>
          <a:p>
            <a:pPr eaLnBrk="1" hangingPunct="1">
              <a:lnSpc>
                <a:spcPct val="80000"/>
              </a:lnSpc>
            </a:pPr>
            <a:r>
              <a:rPr lang="en-US" sz="2300">
                <a:latin typeface="Georgia" charset="0"/>
              </a:rPr>
              <a:t>The belief was that this would preclude having Cooper testify.  It didn</a:t>
            </a:r>
            <a:r>
              <a:rPr lang="ja-JP" altLang="en-US" sz="2300">
                <a:latin typeface="Georgia" charset="0"/>
              </a:rPr>
              <a:t>’</a:t>
            </a:r>
            <a:r>
              <a:rPr lang="en-US" sz="2300">
                <a:latin typeface="Georgia" charset="0"/>
              </a:rPr>
              <a:t>t.  Cooper testified, and after he received a waiver from his source, he named Karl Rove as his source.</a:t>
            </a:r>
          </a:p>
          <a:p>
            <a:pPr eaLnBrk="1" hangingPunct="1">
              <a:lnSpc>
                <a:spcPct val="80000"/>
              </a:lnSpc>
            </a:pPr>
            <a:r>
              <a:rPr lang="en-US" sz="2300">
                <a:latin typeface="Georgia" charset="0"/>
              </a:rPr>
              <a:t>Time caught some negative kickback on the compliance from the press, but handled it with public justification.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Wrapping up libel with Hustler v. </a:t>
            </a:r>
            <a:r>
              <a:rPr lang="en-US" dirty="0" err="1" smtClean="0"/>
              <a:t>Falwell</a:t>
            </a:r>
            <a:r>
              <a:rPr lang="en-US" dirty="0" smtClean="0"/>
              <a:t> (1988)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400" i="1" dirty="0" smtClean="0"/>
              <a:t>Hustler Magazine</a:t>
            </a:r>
            <a:r>
              <a:rPr lang="en-US" sz="2400" dirty="0" smtClean="0"/>
              <a:t>—well known for especially explicit erotica.</a:t>
            </a:r>
          </a:p>
          <a:p>
            <a:r>
              <a:rPr lang="en-US" sz="2400" dirty="0" smtClean="0"/>
              <a:t>Jerry </a:t>
            </a:r>
            <a:r>
              <a:rPr lang="en-US" sz="2400" dirty="0" err="1" smtClean="0"/>
              <a:t>Falwell</a:t>
            </a:r>
            <a:r>
              <a:rPr lang="en-US" sz="2400" dirty="0" smtClean="0"/>
              <a:t>—well known televangelist, conservative Christian right.</a:t>
            </a:r>
          </a:p>
          <a:p>
            <a:r>
              <a:rPr lang="en-US" sz="2400" dirty="0" smtClean="0"/>
              <a:t>Printed a series of ads that looked like real articles about “first times”</a:t>
            </a:r>
          </a:p>
          <a:p>
            <a:r>
              <a:rPr lang="en-US" sz="2400" dirty="0" smtClean="0"/>
              <a:t>Ad lampooned Jerry </a:t>
            </a:r>
            <a:r>
              <a:rPr lang="en-US" sz="2400" dirty="0" err="1" smtClean="0"/>
              <a:t>Falwell</a:t>
            </a:r>
            <a:r>
              <a:rPr lang="en-US" sz="2400" dirty="0" smtClean="0"/>
              <a:t> as having lost his virginity to his mother in an outhouse while drinking Campari.</a:t>
            </a:r>
          </a:p>
          <a:p>
            <a:endParaRPr lang="en-US" sz="2400" dirty="0"/>
          </a:p>
        </p:txBody>
      </p:sp>
      <p:pic>
        <p:nvPicPr>
          <p:cNvPr id="6" name="Content Placeholder 5" descr="245px-Jerry_Falwell_portrait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0" b="58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020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/>
          </a:bodyPr>
          <a:lstStyle/>
          <a:p>
            <a:pPr eaLnBrk="1" hangingPunct="1"/>
            <a:r>
              <a:rPr lang="en-US">
                <a:latin typeface="Georgia" charset="0"/>
              </a:rPr>
              <a:t>At Issue: Shield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625" y="1371600"/>
            <a:ext cx="4038600" cy="468153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Currently, no federal shield law, though a Senate shield bill was passed by judiciary committee in December 2009; and the Free Flow of Information Act was passed by the House in March 2009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Currently efforts at protection for journalists reside totally in state shield laws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How do we define ‘journalist?  Can a blogger be considered press?  </a:t>
            </a:r>
            <a:endParaRPr lang="en-US" dirty="0"/>
          </a:p>
        </p:txBody>
      </p:sp>
      <p:pic>
        <p:nvPicPr>
          <p:cNvPr id="51204" name="Content Placeholder 4" descr="shield-law4[1]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1" r="14791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toon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286" y="0"/>
            <a:ext cx="5950857" cy="667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99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Hustler Magazine, Inc. v. </a:t>
            </a:r>
            <a:r>
              <a:rPr lang="en-US" dirty="0" err="1" smtClean="0"/>
              <a:t>Falwell</a:t>
            </a:r>
            <a:r>
              <a:rPr lang="en-US" dirty="0" smtClean="0"/>
              <a:t> (1988)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Falwell</a:t>
            </a:r>
            <a:r>
              <a:rPr lang="en-US" dirty="0" smtClean="0"/>
              <a:t> sued for libel, invasion of privacy</a:t>
            </a:r>
          </a:p>
          <a:p>
            <a:r>
              <a:rPr lang="en-US" dirty="0" smtClean="0"/>
              <a:t>Court believed </a:t>
            </a:r>
            <a:r>
              <a:rPr lang="en-US" dirty="0" err="1" smtClean="0"/>
              <a:t>Falwell</a:t>
            </a:r>
            <a:r>
              <a:rPr lang="en-US" dirty="0" smtClean="0"/>
              <a:t> was a ‘public figure;’ hence, privacy was not something he could expect</a:t>
            </a:r>
          </a:p>
          <a:p>
            <a:r>
              <a:rPr lang="en-US" dirty="0" smtClean="0"/>
              <a:t>More important: the Court ruled that the ad offered </a:t>
            </a:r>
            <a:r>
              <a:rPr lang="en-US" dirty="0"/>
              <a:t>a disclaimer ("ad parody—not to be taken seriously</a:t>
            </a:r>
            <a:r>
              <a:rPr lang="en-US" dirty="0" smtClean="0"/>
              <a:t>.”) </a:t>
            </a:r>
          </a:p>
          <a:p>
            <a:r>
              <a:rPr lang="en-US" dirty="0" smtClean="0"/>
              <a:t>No reasonable reader would deem it to be anything other than parody—protected by 1A</a:t>
            </a:r>
            <a:endParaRPr lang="en-US" dirty="0"/>
          </a:p>
        </p:txBody>
      </p:sp>
      <p:pic>
        <p:nvPicPr>
          <p:cNvPr id="5" name="Content Placeholder 4" descr="Md5f57c904fdba3c1a90c987ff249edb6.gif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513" b="-385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039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625" y="152400"/>
            <a:ext cx="8534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shade val="75000"/>
                  </a:schemeClr>
                </a:solidFill>
                <a:ea typeface="+mj-ea"/>
              </a:rPr>
              <a:t>When journalists become participants instead of observers of the legal system</a:t>
            </a:r>
            <a:endParaRPr lang="en-US" dirty="0">
              <a:solidFill>
                <a:schemeClr val="accent3">
                  <a:shade val="75000"/>
                </a:schemeClr>
              </a:solidFill>
              <a:ea typeface="+mj-ea"/>
            </a:endParaRPr>
          </a:p>
        </p:txBody>
      </p:sp>
      <p:pic>
        <p:nvPicPr>
          <p:cNvPr id="36867" name="Content Placeholder 6" descr="jail[1]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250" y="2133600"/>
            <a:ext cx="4356100" cy="327660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800600" y="1447800"/>
            <a:ext cx="4038600" cy="4876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500" dirty="0">
                <a:latin typeface="Georgia" charset="0"/>
              </a:rPr>
              <a:t>What ideal would you be willing to go to jail for?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>
                <a:latin typeface="Georgia" charset="0"/>
              </a:rPr>
              <a:t>Some journalists have answered, </a:t>
            </a:r>
            <a:r>
              <a:rPr lang="ja-JP" altLang="en-US" sz="2500" dirty="0">
                <a:latin typeface="Georgia" charset="0"/>
              </a:rPr>
              <a:t>“</a:t>
            </a:r>
            <a:r>
              <a:rPr lang="en-US" sz="2500" dirty="0">
                <a:latin typeface="Georgia" charset="0"/>
              </a:rPr>
              <a:t>the protection of my sources.</a:t>
            </a:r>
            <a:r>
              <a:rPr lang="ja-JP" altLang="en-US" sz="2500" dirty="0">
                <a:latin typeface="Georgia" charset="0"/>
              </a:rPr>
              <a:t>”</a:t>
            </a:r>
            <a:endParaRPr lang="en-US" sz="2500" dirty="0">
              <a:latin typeface="Georgi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500" dirty="0">
                <a:latin typeface="Georgia" charset="0"/>
              </a:rPr>
              <a:t>Why is there a need to </a:t>
            </a:r>
            <a:r>
              <a:rPr lang="ja-JP" altLang="en-US" sz="2500" dirty="0">
                <a:latin typeface="Georgia" charset="0"/>
              </a:rPr>
              <a:t>“</a:t>
            </a:r>
            <a:r>
              <a:rPr lang="en-US" sz="2500" dirty="0">
                <a:latin typeface="Georgia" charset="0"/>
              </a:rPr>
              <a:t>protect?</a:t>
            </a:r>
            <a:r>
              <a:rPr lang="ja-JP" altLang="en-US" sz="2500" dirty="0">
                <a:latin typeface="Georgia" charset="0"/>
              </a:rPr>
              <a:t>”</a:t>
            </a:r>
            <a:endParaRPr lang="en-US" sz="2500" dirty="0">
              <a:latin typeface="Georgi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500" dirty="0">
                <a:latin typeface="Georgia" charset="0"/>
              </a:rPr>
              <a:t>Sometimes there</a:t>
            </a:r>
            <a:r>
              <a:rPr lang="ja-JP" altLang="en-US" sz="2500" dirty="0">
                <a:latin typeface="Georgia" charset="0"/>
              </a:rPr>
              <a:t>’</a:t>
            </a:r>
            <a:r>
              <a:rPr lang="en-US" sz="2500" dirty="0">
                <a:latin typeface="Georgia" charset="0"/>
              </a:rPr>
              <a:t>s an inherent conflict between the goals of the justice system and the goals of journalism.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shade val="75000"/>
                  </a:schemeClr>
                </a:solidFill>
                <a:ea typeface="+mj-ea"/>
              </a:rPr>
              <a:t>The need for information v. the need to inform</a:t>
            </a:r>
            <a:endParaRPr lang="en-US" dirty="0">
              <a:solidFill>
                <a:schemeClr val="accent3">
                  <a:shade val="75000"/>
                </a:schemeClr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625" y="1371600"/>
            <a:ext cx="4038600" cy="54864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500" dirty="0">
                <a:latin typeface="Georgia" charset="0"/>
              </a:rPr>
              <a:t>The goal of the justice system: to prosecute those who violate the letter of the law.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>
                <a:latin typeface="Georgia" charset="0"/>
              </a:rPr>
              <a:t>The goal of journalists: to advance community with information—especially when the law is violated.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>
                <a:latin typeface="Georgia" charset="0"/>
              </a:rPr>
              <a:t>How can these conflict?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>
                <a:latin typeface="Georgia" charset="0"/>
              </a:rPr>
              <a:t>Courts demand information, but journalists cannot/ will not comply</a:t>
            </a:r>
          </a:p>
        </p:txBody>
      </p:sp>
      <p:pic>
        <p:nvPicPr>
          <p:cNvPr id="37892" name="Content Placeholder 4" descr="pauldacre[1]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8" b="11508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/>
          </a:bodyPr>
          <a:lstStyle/>
          <a:p>
            <a:pPr eaLnBrk="1" hangingPunct="1"/>
            <a:r>
              <a:rPr lang="en-US">
                <a:latin typeface="Georgia" charset="0"/>
              </a:rPr>
              <a:t>What</a:t>
            </a:r>
            <a:r>
              <a:rPr lang="ja-JP" altLang="en-US">
                <a:latin typeface="Georgia" charset="0"/>
              </a:rPr>
              <a:t>’</a:t>
            </a:r>
            <a:r>
              <a:rPr lang="en-US">
                <a:latin typeface="Georgia" charset="0"/>
              </a:rPr>
              <a:t>s at stake for journalists?</a:t>
            </a:r>
          </a:p>
        </p:txBody>
      </p:sp>
      <p:pic>
        <p:nvPicPr>
          <p:cNvPr id="38916" name="Content Placeholder 6" descr="Whistleblowers[1]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9" b="5899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00600" y="1371600"/>
            <a:ext cx="4038600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300">
                <a:latin typeface="Georgia" charset="0"/>
              </a:rPr>
              <a:t>Safety of informants—professional/actual</a:t>
            </a:r>
          </a:p>
          <a:p>
            <a:pPr eaLnBrk="1" hangingPunct="1"/>
            <a:r>
              <a:rPr lang="en-US" sz="2300">
                <a:latin typeface="Georgia" charset="0"/>
              </a:rPr>
              <a:t>Personal reputation</a:t>
            </a:r>
          </a:p>
          <a:p>
            <a:pPr eaLnBrk="1" hangingPunct="1"/>
            <a:r>
              <a:rPr lang="en-US" sz="2300">
                <a:latin typeface="Georgia" charset="0"/>
              </a:rPr>
              <a:t>Reputation of field</a:t>
            </a:r>
          </a:p>
          <a:p>
            <a:pPr eaLnBrk="1" hangingPunct="1"/>
            <a:r>
              <a:rPr lang="en-US" sz="2300">
                <a:latin typeface="Georgia" charset="0"/>
              </a:rPr>
              <a:t>Sources may choose not to trust and therefore vital information may never get out.</a:t>
            </a:r>
          </a:p>
          <a:p>
            <a:pPr eaLnBrk="1" hangingPunct="1"/>
            <a:r>
              <a:rPr lang="en-US" sz="2300">
                <a:latin typeface="Georgia" charset="0"/>
              </a:rPr>
              <a:t>Food safety, business ethics violations, Catholic Church sex scandal…all major stories that began with anonymous sources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000">
                <a:latin typeface="Georgia" charset="0"/>
              </a:rPr>
              <a:t>Reporters</a:t>
            </a:r>
            <a:r>
              <a:rPr lang="ja-JP" altLang="en-US" sz="3000">
                <a:latin typeface="Georgia" charset="0"/>
              </a:rPr>
              <a:t>’</a:t>
            </a:r>
            <a:r>
              <a:rPr lang="en-US" sz="3000">
                <a:latin typeface="Georgia" charset="0"/>
              </a:rPr>
              <a:t> privilege: </a:t>
            </a:r>
            <a:br>
              <a:rPr lang="en-US" sz="3000">
                <a:latin typeface="Georgia" charset="0"/>
              </a:rPr>
            </a:br>
            <a:r>
              <a:rPr lang="en-US" sz="3000">
                <a:latin typeface="Georgia" charset="0"/>
              </a:rPr>
              <a:t>A First Amendment guarantee?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625" y="1298448"/>
            <a:ext cx="4038600" cy="5026152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ea typeface="+mn-ea"/>
              </a:rPr>
              <a:t>Other professions have legal guarantees that protect confidentiality: doctor-patient; lawyer-client.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ea typeface="+mn-ea"/>
              </a:rPr>
              <a:t>Why those professions?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ea typeface="+mn-ea"/>
              </a:rPr>
              <a:t>No Federal Shield Law for journalists, though some states offer good protection.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ea typeface="+mn-ea"/>
              </a:rPr>
              <a:t>Supreme Court has sometimes seen the 1</a:t>
            </a:r>
            <a:r>
              <a:rPr lang="en-US" sz="2400" baseline="30000" dirty="0" smtClean="0">
                <a:ea typeface="+mn-ea"/>
              </a:rPr>
              <a:t>st</a:t>
            </a:r>
            <a:r>
              <a:rPr lang="en-US" sz="2400" dirty="0" smtClean="0">
                <a:ea typeface="+mn-ea"/>
              </a:rPr>
              <a:t> as protection enough</a:t>
            </a:r>
            <a:endParaRPr lang="en-US" sz="2400" dirty="0">
              <a:ea typeface="+mn-ea"/>
            </a:endParaRPr>
          </a:p>
        </p:txBody>
      </p:sp>
      <p:pic>
        <p:nvPicPr>
          <p:cNvPr id="39940" name="Content Placeholder 4" descr="doctor_patient[1]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7" r="21297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Shield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Guarantees a news organization/reporter the right to refuse to testify and disclose information or sources in state court.</a:t>
            </a:r>
          </a:p>
          <a:p>
            <a:r>
              <a:rPr lang="en-US" dirty="0" smtClean="0"/>
              <a:t>Why?  Because news gatherers cannot do their jobs without the ability to shield informants from prosecution</a:t>
            </a:r>
          </a:p>
          <a:p>
            <a:r>
              <a:rPr lang="en-US" dirty="0" smtClean="0"/>
              <a:t> No federal shield law</a:t>
            </a:r>
          </a:p>
          <a:p>
            <a:r>
              <a:rPr lang="en-US" dirty="0" smtClean="0"/>
              <a:t>Iowa—no state shield law, but ‘qualified privilege.’</a:t>
            </a:r>
            <a:endParaRPr lang="en-US" dirty="0"/>
          </a:p>
        </p:txBody>
      </p:sp>
      <p:pic>
        <p:nvPicPr>
          <p:cNvPr id="7" name="Content Placeholder 6" descr="shieldlaw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394" b="-123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270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104</TotalTime>
  <Words>1162</Words>
  <Application>Microsoft Macintosh PowerPoint</Application>
  <PresentationFormat>On-screen Show (4:3)</PresentationFormat>
  <Paragraphs>86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Soho</vt:lpstr>
      <vt:lpstr>Defamation, Newsgathering &amp; Privilege</vt:lpstr>
      <vt:lpstr>Wrapping up libel with Hustler v. Falwell (1988)</vt:lpstr>
      <vt:lpstr>PowerPoint Presentation</vt:lpstr>
      <vt:lpstr>Hustler Magazine, Inc. v. Falwell (1988)</vt:lpstr>
      <vt:lpstr>When journalists become participants instead of observers of the legal system</vt:lpstr>
      <vt:lpstr>The need for information v. the need to inform</vt:lpstr>
      <vt:lpstr>What’s at stake for journalists?</vt:lpstr>
      <vt:lpstr>Reporters’ privilege:  A First Amendment guarantee?</vt:lpstr>
      <vt:lpstr>Shield Laws</vt:lpstr>
      <vt:lpstr>Garland v. Torre (1958)</vt:lpstr>
      <vt:lpstr>Branzburg v. Hayes (1972)</vt:lpstr>
      <vt:lpstr>Branzburg v. Hayes (1972)</vt:lpstr>
      <vt:lpstr>A vision for journalists’ “qualified privilege” </vt:lpstr>
      <vt:lpstr>The 2000s: a tough decade for reporter privilege</vt:lpstr>
      <vt:lpstr>Jim Taricani criminal contempt case</vt:lpstr>
      <vt:lpstr>Valerie Plame’s “Outing”</vt:lpstr>
      <vt:lpstr>Who was the leak?</vt:lpstr>
      <vt:lpstr>How the news gatherers responded</vt:lpstr>
      <vt:lpstr>How the news gatherers responded</vt:lpstr>
      <vt:lpstr>At Issue: Shield Laws</vt:lpstr>
    </vt:vector>
  </TitlesOfParts>
  <Company>BVU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Newsgathering &amp; Privilege</dc:title>
  <dc:creator>Andrea Frantz</dc:creator>
  <cp:lastModifiedBy>Andrea Frantz</cp:lastModifiedBy>
  <cp:revision>6</cp:revision>
  <dcterms:created xsi:type="dcterms:W3CDTF">2013-04-05T02:42:59Z</dcterms:created>
  <dcterms:modified xsi:type="dcterms:W3CDTF">2015-03-30T16:55:44Z</dcterms:modified>
</cp:coreProperties>
</file>