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5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11B9EB-4FAF-1140-920F-565D8D4B3266}" type="datetimeFigureOut">
              <a:rPr lang="en-US" smtClean="0"/>
              <a:t>4/4/14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1B9EB-4FAF-1140-920F-565D8D4B3266}" type="datetimeFigureOut">
              <a:rPr lang="en-US" smtClean="0"/>
              <a:t>4/4/14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4D9A-5A57-354C-BC58-996E889F0649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1B9EB-4FAF-1140-920F-565D8D4B3266}" type="datetimeFigureOut">
              <a:rPr lang="en-US" smtClean="0"/>
              <a:t>4/4/14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4D9A-5A57-354C-BC58-996E889F0649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1B9EB-4FAF-1140-920F-565D8D4B3266}" type="datetimeFigureOut">
              <a:rPr lang="en-US" smtClean="0"/>
              <a:t>4/4/14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4D9A-5A57-354C-BC58-996E889F064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1B9EB-4FAF-1140-920F-565D8D4B3266}" type="datetimeFigureOut">
              <a:rPr lang="en-US" smtClean="0"/>
              <a:t>4/4/14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4D9A-5A57-354C-BC58-996E889F064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1B9EB-4FAF-1140-920F-565D8D4B3266}" type="datetimeFigureOut">
              <a:rPr lang="en-US" smtClean="0"/>
              <a:t>4/4/14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4D9A-5A57-354C-BC58-996E889F064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1B9EB-4FAF-1140-920F-565D8D4B3266}" type="datetimeFigureOut">
              <a:rPr lang="en-US" smtClean="0"/>
              <a:t>4/4/14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4D9A-5A57-354C-BC58-996E889F0649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1B9EB-4FAF-1140-920F-565D8D4B3266}" type="datetimeFigureOut">
              <a:rPr lang="en-US" smtClean="0"/>
              <a:t>4/4/14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4D9A-5A57-354C-BC58-996E889F0649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1B9EB-4FAF-1140-920F-565D8D4B3266}" type="datetimeFigureOut">
              <a:rPr lang="en-US" smtClean="0"/>
              <a:t>4/4/14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4D9A-5A57-354C-BC58-996E889F06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1B9EB-4FAF-1140-920F-565D8D4B3266}" type="datetimeFigureOut">
              <a:rPr lang="en-US" smtClean="0"/>
              <a:t>4/4/14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4D9A-5A57-354C-BC58-996E889F06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1B9EB-4FAF-1140-920F-565D8D4B3266}" type="datetimeFigureOut">
              <a:rPr lang="en-US" smtClean="0"/>
              <a:t>4/4/14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4D9A-5A57-354C-BC58-996E889F06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711B9EB-4FAF-1140-920F-565D8D4B3266}" type="datetimeFigureOut">
              <a:rPr lang="en-US" smtClean="0"/>
              <a:t>4/4/14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DAD4D9A-5A57-354C-BC58-996E889F06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9000" y="1387737"/>
            <a:ext cx="7518400" cy="1731982"/>
          </a:xfrm>
        </p:spPr>
        <p:txBody>
          <a:bodyPr/>
          <a:lstStyle/>
          <a:p>
            <a:r>
              <a:rPr lang="en-US" sz="4800" dirty="0" smtClean="0"/>
              <a:t>Keep your hands off my…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Copyright, Trademark and Intellectual Property Issues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993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406400" y="1963738"/>
            <a:ext cx="4038600" cy="45259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</a:rPr>
              <a:t>If you can prove that the use of the material was for the purpose of parody, that can be an exemption, too.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</a:rPr>
              <a:t>For example, if we took a famous poem and re-wrote it for the purposes of making fun</a:t>
            </a:r>
            <a:endParaRPr lang="en-US" dirty="0">
              <a:ea typeface="+mn-ea"/>
            </a:endParaRPr>
          </a:p>
        </p:txBody>
      </p:sp>
      <p:pic>
        <p:nvPicPr>
          <p:cNvPr id="40963" name="Content Placeholder 4" descr="3252727498_b002dc08f8[1].jp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45000" y="2576512"/>
            <a:ext cx="4573588" cy="343058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8490" y="426888"/>
            <a:ext cx="7756263" cy="10542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>
                <a:ea typeface="+mj-ea"/>
              </a:rPr>
              <a:t>Parodies</a:t>
            </a:r>
            <a:endParaRPr lang="en-US" sz="4800" dirty="0">
              <a:ea typeface="+mj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3200"/>
            <a:ext cx="8216153" cy="1421206"/>
          </a:xfrm>
        </p:spPr>
        <p:txBody>
          <a:bodyPr/>
          <a:lstStyle/>
          <a:p>
            <a:r>
              <a:rPr lang="en-US" sz="4400" dirty="0" smtClean="0"/>
              <a:t>Community for Creative </a:t>
            </a:r>
            <a:br>
              <a:rPr lang="en-US" sz="4400" dirty="0" smtClean="0"/>
            </a:br>
            <a:r>
              <a:rPr lang="en-US" sz="4400" dirty="0" smtClean="0"/>
              <a:t>Non-Violence v. Reid (1989)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CCNV commissioned James Earl Reid to produce a sculpture depicting the plight of the homeless.</a:t>
            </a:r>
          </a:p>
          <a:p>
            <a:r>
              <a:rPr lang="en-US" dirty="0" smtClean="0"/>
              <a:t>No negotiation of copyright in contract</a:t>
            </a:r>
          </a:p>
          <a:p>
            <a:r>
              <a:rPr lang="en-US" dirty="0" smtClean="0"/>
              <a:t>CCNV later claimed to own the rights to the design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 descr="BKQ-389-BS_F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3" r="107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62644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Work-for-hire</a:t>
            </a:r>
            <a:endParaRPr lang="en-US" dirty="0"/>
          </a:p>
        </p:txBody>
      </p:sp>
      <p:pic>
        <p:nvPicPr>
          <p:cNvPr id="5" name="Content Placeholder 4" descr="reid-sculpture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531" b="-33531"/>
          <a:stretch>
            <a:fillRect/>
          </a:stretch>
        </p:blipFill>
        <p:spPr>
          <a:xfrm>
            <a:off x="330200" y="2240280"/>
            <a:ext cx="4159504" cy="3877056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41351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</a:t>
            </a:r>
            <a:r>
              <a:rPr lang="en-US" dirty="0" smtClean="0"/>
              <a:t>he Work-for-hire designation— a piece that is created by an employee as part of his/her regular work duties OR for a client via an agreed-upon set of terms</a:t>
            </a:r>
          </a:p>
          <a:p>
            <a:r>
              <a:rPr lang="en-US" dirty="0" smtClean="0"/>
              <a:t>Under WFH, the owner of the work is generally the employer, not the creator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307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Court ruled unanimously (9-0)</a:t>
            </a:r>
          </a:p>
          <a:p>
            <a:r>
              <a:rPr lang="en-US" dirty="0" smtClean="0"/>
              <a:t>Held that the artist who creates a commissioned work is considered an ‘independent contractor,’ and is not relegated to the work-for-hire role.  Thus, the creator retains copyright.</a:t>
            </a:r>
          </a:p>
          <a:p>
            <a:r>
              <a:rPr lang="en-US" dirty="0" smtClean="0"/>
              <a:t>Thurgood Marshall for the majority: the role of the artist can be modified by contract, so copyright is not always secure for the artist under this ruling.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CCNV v. Reid (1989)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520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4648200" y="1963738"/>
            <a:ext cx="4038600" cy="45259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</a:rPr>
              <a:t>What is it?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</a:rPr>
              <a:t>Copyright guarantees specific ownership rights</a:t>
            </a:r>
          </a:p>
          <a:p>
            <a:pPr marL="624078" indent="-514350" fontAlgn="auto">
              <a:spcAft>
                <a:spcPts val="0"/>
              </a:spcAft>
              <a:buFont typeface="Wingdings 3"/>
              <a:buAutoNum type="arabicPeriod"/>
              <a:defRPr/>
            </a:pPr>
            <a:r>
              <a:rPr lang="en-US" dirty="0" smtClean="0">
                <a:ea typeface="+mn-ea"/>
              </a:rPr>
              <a:t>Exclusive right to reproduce</a:t>
            </a:r>
          </a:p>
          <a:p>
            <a:pPr marL="624078" indent="-514350" fontAlgn="auto">
              <a:spcAft>
                <a:spcPts val="0"/>
              </a:spcAft>
              <a:buFont typeface="Wingdings 3"/>
              <a:buAutoNum type="arabicPeriod"/>
              <a:defRPr/>
            </a:pPr>
            <a:r>
              <a:rPr lang="en-US" dirty="0" smtClean="0">
                <a:ea typeface="+mn-ea"/>
              </a:rPr>
              <a:t>Create derivative works</a:t>
            </a:r>
          </a:p>
          <a:p>
            <a:pPr marL="624078" indent="-514350" fontAlgn="auto">
              <a:spcAft>
                <a:spcPts val="0"/>
              </a:spcAft>
              <a:buFont typeface="Wingdings 3"/>
              <a:buAutoNum type="arabicPeriod"/>
              <a:defRPr/>
            </a:pPr>
            <a:r>
              <a:rPr lang="en-US" dirty="0" smtClean="0">
                <a:ea typeface="+mn-ea"/>
              </a:rPr>
              <a:t>Distribute, perform or display the work</a:t>
            </a:r>
            <a:endParaRPr lang="en-US" dirty="0">
              <a:ea typeface="+mn-ea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Hey, that’s mine!</a:t>
            </a:r>
            <a:endParaRPr lang="en-US" dirty="0">
              <a:ea typeface="+mj-ea"/>
            </a:endParaRPr>
          </a:p>
        </p:txBody>
      </p:sp>
      <p:pic>
        <p:nvPicPr>
          <p:cNvPr id="32772" name="Content Placeholder 16" descr="copyright_infringement[1].jp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4013" y="1524000"/>
            <a:ext cx="3960812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457200" y="2039938"/>
            <a:ext cx="4038600" cy="452596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2600" dirty="0">
                <a:latin typeface="Lucida Sans Unicode" charset="0"/>
              </a:rPr>
              <a:t>Literary works</a:t>
            </a:r>
          </a:p>
          <a:p>
            <a:r>
              <a:rPr lang="en-US" sz="2600" dirty="0">
                <a:latin typeface="Lucida Sans Unicode" charset="0"/>
              </a:rPr>
              <a:t>Musical works</a:t>
            </a:r>
          </a:p>
          <a:p>
            <a:r>
              <a:rPr lang="en-US" sz="2600" dirty="0">
                <a:latin typeface="Lucida Sans Unicode" charset="0"/>
              </a:rPr>
              <a:t>Dramatic works</a:t>
            </a:r>
          </a:p>
          <a:p>
            <a:r>
              <a:rPr lang="en-US" sz="2600" dirty="0">
                <a:latin typeface="Lucida Sans Unicode" charset="0"/>
              </a:rPr>
              <a:t>Art works (choreographed, pictorial, graphic)</a:t>
            </a:r>
          </a:p>
          <a:p>
            <a:r>
              <a:rPr lang="en-US" sz="2600" dirty="0">
                <a:latin typeface="Lucida Sans Unicode" charset="0"/>
              </a:rPr>
              <a:t>Computer software</a:t>
            </a:r>
          </a:p>
          <a:p>
            <a:r>
              <a:rPr lang="en-US" sz="2600" dirty="0">
                <a:latin typeface="Lucida Sans Unicode" charset="0"/>
              </a:rPr>
              <a:t>Maps</a:t>
            </a:r>
          </a:p>
          <a:p>
            <a:r>
              <a:rPr lang="en-US" sz="2600" dirty="0">
                <a:latin typeface="Lucida Sans Unicode" charset="0"/>
              </a:rPr>
              <a:t>Architectural designs</a:t>
            </a:r>
          </a:p>
          <a:p>
            <a:r>
              <a:rPr lang="en-US" sz="2600" dirty="0">
                <a:latin typeface="Lucida Sans Unicode" charset="0"/>
              </a:rPr>
              <a:t>AND….</a:t>
            </a:r>
          </a:p>
        </p:txBody>
      </p:sp>
      <p:pic>
        <p:nvPicPr>
          <p:cNvPr id="33795" name="Content Placeholder 4" descr="small_typoGenerator_1169959151[1].jp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2500" y="2316163"/>
            <a:ext cx="3810000" cy="2857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>
                <a:ea typeface="+mj-ea"/>
              </a:rPr>
              <a:t>What can be copyrighted?</a:t>
            </a:r>
            <a:endParaRPr lang="en-US" sz="4800" dirty="0">
              <a:ea typeface="+mj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648200" y="2027238"/>
            <a:ext cx="4038600" cy="452596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600" dirty="0">
                <a:latin typeface="Lucida Sans Unicode" charset="0"/>
              </a:rPr>
              <a:t>…and yes, </a:t>
            </a:r>
            <a:r>
              <a:rPr lang="en-US" sz="2600" dirty="0" smtClean="0">
                <a:latin typeface="Lucida Sans Unicode" charset="0"/>
              </a:rPr>
              <a:t>there’s </a:t>
            </a:r>
            <a:r>
              <a:rPr lang="en-US" sz="2600" dirty="0">
                <a:latin typeface="Lucida Sans Unicode" charset="0"/>
              </a:rPr>
              <a:t>more…</a:t>
            </a:r>
          </a:p>
          <a:p>
            <a:pPr>
              <a:lnSpc>
                <a:spcPct val="80000"/>
              </a:lnSpc>
            </a:pPr>
            <a:r>
              <a:rPr lang="en-US" sz="2600" dirty="0">
                <a:latin typeface="Lucida Sans Unicode" charset="0"/>
              </a:rPr>
              <a:t>Recordings (interviews, music, speeches, etc.)</a:t>
            </a:r>
          </a:p>
          <a:p>
            <a:pPr>
              <a:lnSpc>
                <a:spcPct val="80000"/>
              </a:lnSpc>
            </a:pPr>
            <a:r>
              <a:rPr lang="en-US" sz="2600" dirty="0">
                <a:latin typeface="Lucida Sans Unicode" charset="0"/>
              </a:rPr>
              <a:t>Motion picture</a:t>
            </a:r>
          </a:p>
          <a:p>
            <a:pPr>
              <a:lnSpc>
                <a:spcPct val="80000"/>
              </a:lnSpc>
            </a:pPr>
            <a:r>
              <a:rPr lang="en-US" sz="2600" dirty="0">
                <a:latin typeface="Lucida Sans Unicode" charset="0"/>
              </a:rPr>
              <a:t>Radio or television productions</a:t>
            </a:r>
          </a:p>
          <a:p>
            <a:pPr>
              <a:lnSpc>
                <a:spcPct val="80000"/>
              </a:lnSpc>
            </a:pPr>
            <a:endParaRPr lang="en-US" sz="2600" dirty="0">
              <a:latin typeface="Lucida Sans Unicode" charset="0"/>
            </a:endParaRPr>
          </a:p>
          <a:p>
            <a:pPr>
              <a:lnSpc>
                <a:spcPct val="80000"/>
              </a:lnSpc>
            </a:pPr>
            <a:r>
              <a:rPr lang="en-US" sz="2600" dirty="0">
                <a:latin typeface="Lucida Sans Unicode" charset="0"/>
              </a:rPr>
              <a:t>Just about anything that can be printed or produced for mass consumption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8490" y="43031"/>
            <a:ext cx="7756263" cy="10542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>
                <a:ea typeface="+mj-ea"/>
              </a:rPr>
              <a:t>What can be copyrighted?</a:t>
            </a:r>
            <a:endParaRPr lang="en-US" sz="4800" dirty="0">
              <a:ea typeface="+mj-ea"/>
            </a:endParaRPr>
          </a:p>
        </p:txBody>
      </p:sp>
      <p:pic>
        <p:nvPicPr>
          <p:cNvPr id="34820" name="Content Placeholder 8" descr="mrmrm[1].jp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481138"/>
            <a:ext cx="4057650" cy="50720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sz="half" idx="4294967295"/>
          </p:nvPr>
        </p:nvSpPr>
        <p:spPr>
          <a:xfrm>
            <a:off x="4648200" y="2116138"/>
            <a:ext cx="4038600" cy="4525962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Lucida Sans Unicode" charset="0"/>
              </a:rPr>
              <a:t>News itself—the event—cannot be copyrighted.  If it happens, </a:t>
            </a:r>
            <a:r>
              <a:rPr lang="en-US" dirty="0" smtClean="0">
                <a:latin typeface="Lucida Sans Unicode" charset="0"/>
              </a:rPr>
              <a:t>it’s </a:t>
            </a:r>
            <a:r>
              <a:rPr lang="en-US" dirty="0">
                <a:latin typeface="Lucida Sans Unicode" charset="0"/>
              </a:rPr>
              <a:t>public </a:t>
            </a:r>
            <a:r>
              <a:rPr lang="en-US" dirty="0" smtClean="0">
                <a:latin typeface="Lucida Sans Unicode" charset="0"/>
              </a:rPr>
              <a:t>and </a:t>
            </a:r>
            <a:r>
              <a:rPr lang="en-US" dirty="0">
                <a:latin typeface="Lucida Sans Unicode" charset="0"/>
              </a:rPr>
              <a:t>fair game for reproduction</a:t>
            </a:r>
          </a:p>
          <a:p>
            <a:r>
              <a:rPr lang="en-US" dirty="0">
                <a:latin typeface="Lucida Sans Unicode" charset="0"/>
              </a:rPr>
              <a:t>BUT a news account CAN and usually IS copyrighted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0068" y="451094"/>
            <a:ext cx="7756263" cy="10542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>
                <a:ea typeface="+mj-ea"/>
              </a:rPr>
              <a:t>Can news be copyrighted?</a:t>
            </a:r>
            <a:endParaRPr lang="en-US" sz="4800" dirty="0">
              <a:ea typeface="+mj-ea"/>
            </a:endParaRPr>
          </a:p>
        </p:txBody>
      </p:sp>
      <p:pic>
        <p:nvPicPr>
          <p:cNvPr id="35844" name="Content Placeholder 14" descr="Nasw_pg3[1].gif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11400"/>
            <a:ext cx="4038600" cy="4013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sz="half" idx="4294967295"/>
          </p:nvPr>
        </p:nvSpPr>
        <p:spPr>
          <a:xfrm>
            <a:off x="4648200" y="2014538"/>
            <a:ext cx="4038600" cy="4525962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Lucida Sans Unicode" charset="0"/>
              </a:rPr>
              <a:t>Re-writing others</a:t>
            </a:r>
            <a:r>
              <a:rPr lang="ja-JP" altLang="en-US" dirty="0">
                <a:latin typeface="Lucida Sans Unicode" charset="0"/>
              </a:rPr>
              <a:t>’</a:t>
            </a:r>
            <a:r>
              <a:rPr lang="en-US" dirty="0">
                <a:latin typeface="Lucida Sans Unicode" charset="0"/>
              </a:rPr>
              <a:t> work (a common practice) runs some risk of copyright infringement</a:t>
            </a:r>
          </a:p>
          <a:p>
            <a:r>
              <a:rPr lang="en-US" dirty="0">
                <a:latin typeface="Lucida Sans Unicode" charset="0"/>
              </a:rPr>
              <a:t>Associated Press has strict guidelines and those stories may not even be re-written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8490" y="239956"/>
            <a:ext cx="7756263" cy="10542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>
                <a:ea typeface="+mj-ea"/>
              </a:rPr>
              <a:t>Unfair competition</a:t>
            </a:r>
            <a:endParaRPr lang="en-US" sz="4800" dirty="0">
              <a:ea typeface="+mj-ea"/>
            </a:endParaRPr>
          </a:p>
        </p:txBody>
      </p:sp>
      <p:pic>
        <p:nvPicPr>
          <p:cNvPr id="36868" name="Content Placeholder 6" descr="298043[1].jp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2175" y="1481138"/>
            <a:ext cx="3168650" cy="45259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1"/>
          <p:cNvSpPr>
            <a:spLocks noGrp="1"/>
          </p:cNvSpPr>
          <p:nvPr>
            <p:ph sz="half" idx="4294967295"/>
          </p:nvPr>
        </p:nvSpPr>
        <p:spPr>
          <a:xfrm>
            <a:off x="434490" y="1989138"/>
            <a:ext cx="4038600" cy="4525962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Lucida Sans Unicode" charset="0"/>
              </a:rPr>
              <a:t>Apply or register the copyright</a:t>
            </a:r>
          </a:p>
          <a:p>
            <a:r>
              <a:rPr lang="en-US" dirty="0">
                <a:latin typeface="Lucida Sans Unicode" charset="0"/>
              </a:rPr>
              <a:t>Small fee, copy of your work and when and where it was produced.</a:t>
            </a:r>
          </a:p>
          <a:p>
            <a:r>
              <a:rPr lang="en-US" dirty="0">
                <a:latin typeface="Lucida Sans Unicode" charset="0"/>
              </a:rPr>
              <a:t>Can also mail it to yourself and keep it in a sealed envelope</a:t>
            </a:r>
          </a:p>
        </p:txBody>
      </p:sp>
      <p:pic>
        <p:nvPicPr>
          <p:cNvPr id="37891" name="Content Placeholder 4" descr="copyrightoffice[1].jp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725613"/>
            <a:ext cx="4038600" cy="4038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>
                <a:ea typeface="+mj-ea"/>
              </a:rPr>
              <a:t>How to get a copyright</a:t>
            </a:r>
            <a:endParaRPr lang="en-US" sz="4800" dirty="0">
              <a:ea typeface="+mj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/>
          <p:cNvSpPr>
            <a:spLocks noGrp="1"/>
          </p:cNvSpPr>
          <p:nvPr>
            <p:ph sz="half" idx="4294967295"/>
          </p:nvPr>
        </p:nvSpPr>
        <p:spPr>
          <a:xfrm>
            <a:off x="4648200" y="2332038"/>
            <a:ext cx="4038600" cy="4144962"/>
          </a:xfrm>
          <a:prstGeom prst="rect">
            <a:avLst/>
          </a:prstGeom>
        </p:spPr>
        <p:txBody>
          <a:bodyPr/>
          <a:lstStyle/>
          <a:p>
            <a:r>
              <a:rPr lang="en-US" sz="2800" dirty="0">
                <a:latin typeface="Lucida Sans Unicode" charset="0"/>
              </a:rPr>
              <a:t>(1) ownership of a valid copyright; </a:t>
            </a:r>
          </a:p>
          <a:p>
            <a:r>
              <a:rPr lang="en-US" sz="2800" dirty="0">
                <a:latin typeface="Lucida Sans Unicode" charset="0"/>
              </a:rPr>
              <a:t>(2) factual copying; and </a:t>
            </a:r>
          </a:p>
          <a:p>
            <a:r>
              <a:rPr lang="en-US" sz="2800" dirty="0">
                <a:latin typeface="Lucida Sans Unicode" charset="0"/>
              </a:rPr>
              <a:t>(3) Substantial similarity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>
                <a:ea typeface="+mj-ea"/>
              </a:rPr>
              <a:t>Proving an infringement </a:t>
            </a:r>
            <a:endParaRPr lang="en-US" sz="4800" dirty="0">
              <a:ea typeface="+mj-ea"/>
            </a:endParaRPr>
          </a:p>
        </p:txBody>
      </p:sp>
      <p:pic>
        <p:nvPicPr>
          <p:cNvPr id="38916" name="Content Placeholder 6" descr="Case-Of-Music-Copyright-Infringement[1].jp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350" y="2357438"/>
            <a:ext cx="3924300" cy="27717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457200" y="2116138"/>
            <a:ext cx="4038600" cy="45259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</a:rPr>
              <a:t>Fair Use-- allows limited use of copyrighted material without requiring permission from the rights holders, such as for commentary, criticism, news reporting, research, teaching or scholarship</a:t>
            </a:r>
            <a:endParaRPr lang="en-US" dirty="0">
              <a:ea typeface="+mn-ea"/>
            </a:endParaRPr>
          </a:p>
        </p:txBody>
      </p:sp>
      <p:pic>
        <p:nvPicPr>
          <p:cNvPr id="39939" name="Content Placeholder 4" descr="news007copyright-copyleft-y-creativecommons[1].pn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18038" y="2501900"/>
            <a:ext cx="3505200" cy="35052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8490" y="254000"/>
            <a:ext cx="7756263" cy="137040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900" dirty="0" smtClean="0">
                <a:ea typeface="+mj-ea"/>
              </a:rPr>
              <a:t>Fair Use—How do I get away with using all these images</a:t>
            </a:r>
            <a:r>
              <a:rPr lang="en-US" dirty="0" smtClean="0">
                <a:ea typeface="+mj-ea"/>
              </a:rPr>
              <a:t>?</a:t>
            </a:r>
            <a:endParaRPr lang="en-US" dirty="0">
              <a:ea typeface="+mj-ea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Hardcover.thmx</Template>
  <TotalTime>32</TotalTime>
  <Words>510</Words>
  <Application>Microsoft Macintosh PowerPoint</Application>
  <PresentationFormat>On-screen Show (4:3)</PresentationFormat>
  <Paragraphs>54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Hardcover</vt:lpstr>
      <vt:lpstr>Keep your hands off my…</vt:lpstr>
      <vt:lpstr>Hey, that’s mine!</vt:lpstr>
      <vt:lpstr>What can be copyrighted?</vt:lpstr>
      <vt:lpstr>What can be copyrighted?</vt:lpstr>
      <vt:lpstr>Can news be copyrighted?</vt:lpstr>
      <vt:lpstr>Unfair competition</vt:lpstr>
      <vt:lpstr>How to get a copyright</vt:lpstr>
      <vt:lpstr>Proving an infringement </vt:lpstr>
      <vt:lpstr>Fair Use—How do I get away with using all these images?</vt:lpstr>
      <vt:lpstr>Parodies</vt:lpstr>
      <vt:lpstr>Community for Creative  Non-Violence v. Reid (1989)</vt:lpstr>
      <vt:lpstr>Work-for-hire</vt:lpstr>
      <vt:lpstr>CCNV v. Reid (1989)</vt:lpstr>
    </vt:vector>
  </TitlesOfParts>
  <Company>BVU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Keep your hands off my…</dc:title>
  <dc:creator>Andrea Frantz</dc:creator>
  <cp:lastModifiedBy>Andrea Frantz</cp:lastModifiedBy>
  <cp:revision>3</cp:revision>
  <dcterms:created xsi:type="dcterms:W3CDTF">2013-04-07T22:37:26Z</dcterms:created>
  <dcterms:modified xsi:type="dcterms:W3CDTF">2014-04-04T13:28:57Z</dcterms:modified>
</cp:coreProperties>
</file>